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074"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0D12FC3-0A19-41E8-9826-6B5A3B2B10B0}" type="datetimeFigureOut">
              <a:rPr lang="ar-EG" smtClean="0"/>
              <a:t>26/07/1441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8FC80AE-D354-4434-8261-4D076E8E95F5}" type="slidenum">
              <a:rPr lang="ar-EG" smtClean="0"/>
              <a:t>‹#›</a:t>
            </a:fld>
            <a:endParaRPr lang="ar-EG"/>
          </a:p>
        </p:txBody>
      </p:sp>
    </p:spTree>
    <p:extLst>
      <p:ext uri="{BB962C8B-B14F-4D97-AF65-F5344CB8AC3E}">
        <p14:creationId xmlns:p14="http://schemas.microsoft.com/office/powerpoint/2010/main" val="28141706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B8FC80AE-D354-4434-8261-4D076E8E95F5}" type="slidenum">
              <a:rPr lang="ar-EG" smtClean="0"/>
              <a:t>3</a:t>
            </a:fld>
            <a:endParaRPr lang="ar-EG"/>
          </a:p>
        </p:txBody>
      </p:sp>
    </p:spTree>
    <p:extLst>
      <p:ext uri="{BB962C8B-B14F-4D97-AF65-F5344CB8AC3E}">
        <p14:creationId xmlns:p14="http://schemas.microsoft.com/office/powerpoint/2010/main" val="4293162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EC5AB7D-C7A4-4757-951A-7F401BF5A446}" type="datetimeFigureOut">
              <a:rPr lang="en-US" smtClean="0"/>
              <a:pPr/>
              <a:t>3/20/2020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3887E41-6523-4B1A-BD97-D9CD7049DB6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C5AB7D-C7A4-4757-951A-7F401BF5A446}"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87E41-6523-4B1A-BD97-D9CD7049DB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C5AB7D-C7A4-4757-951A-7F401BF5A446}"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87E41-6523-4B1A-BD97-D9CD7049DB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EC5AB7D-C7A4-4757-951A-7F401BF5A446}"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87E41-6523-4B1A-BD97-D9CD7049DB6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C5AB7D-C7A4-4757-951A-7F401BF5A446}" type="datetimeFigureOut">
              <a:rPr lang="en-US" smtClean="0"/>
              <a:pPr/>
              <a:t>3/20/2020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3887E41-6523-4B1A-BD97-D9CD7049DB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EC5AB7D-C7A4-4757-951A-7F401BF5A446}"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887E41-6523-4B1A-BD97-D9CD7049DB6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EC5AB7D-C7A4-4757-951A-7F401BF5A446}"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887E41-6523-4B1A-BD97-D9CD7049DB6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C5AB7D-C7A4-4757-951A-7F401BF5A446}"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887E41-6523-4B1A-BD97-D9CD7049DB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C5AB7D-C7A4-4757-951A-7F401BF5A446}"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887E41-6523-4B1A-BD97-D9CD7049DB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C5AB7D-C7A4-4757-951A-7F401BF5A446}"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887E41-6523-4B1A-BD97-D9CD7049DB6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C5AB7D-C7A4-4757-951A-7F401BF5A446}" type="datetimeFigureOut">
              <a:rPr lang="en-US" smtClean="0"/>
              <a:pPr/>
              <a:t>3/20/2020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3887E41-6523-4B1A-BD97-D9CD7049DB6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EC5AB7D-C7A4-4757-951A-7F401BF5A446}" type="datetimeFigureOut">
              <a:rPr lang="en-US" smtClean="0"/>
              <a:pPr/>
              <a:t>3/20/2020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3887E41-6523-4B1A-BD97-D9CD7049DB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3200400"/>
          </a:xfrm>
        </p:spPr>
        <p:txBody>
          <a:bodyPr/>
          <a:lstStyle/>
          <a:p>
            <a:r>
              <a:rPr lang="ar-EG" dirty="0"/>
              <a:t> </a:t>
            </a:r>
            <a:r>
              <a:rPr lang="ar-EG" dirty="0" smtClean="0"/>
              <a:t>إعداد :</a:t>
            </a:r>
          </a:p>
          <a:p>
            <a:r>
              <a:rPr lang="ar-EG" dirty="0" smtClean="0"/>
              <a:t>دكتور / عادل صادق</a:t>
            </a:r>
            <a:endParaRPr lang="en-US" dirty="0"/>
          </a:p>
        </p:txBody>
      </p:sp>
      <p:sp>
        <p:nvSpPr>
          <p:cNvPr id="2" name="Title 1"/>
          <p:cNvSpPr>
            <a:spLocks noGrp="1"/>
          </p:cNvSpPr>
          <p:nvPr>
            <p:ph type="ctrTitle"/>
          </p:nvPr>
        </p:nvSpPr>
        <p:spPr>
          <a:xfrm>
            <a:off x="457200" y="1447800"/>
            <a:ext cx="8229600" cy="1524000"/>
          </a:xfrm>
        </p:spPr>
        <p:txBody>
          <a:bodyPr/>
          <a:lstStyle/>
          <a:p>
            <a:r>
              <a:rPr lang="ar-EG" dirty="0" smtClean="0"/>
              <a:t>محاضرات فى تحرير المجلة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pPr algn="ctr" rtl="1"/>
            <a:r>
              <a:rPr lang="ar-EG" sz="2800" dirty="0" smtClean="0">
                <a:solidFill>
                  <a:schemeClr val="bg1">
                    <a:lumMod val="50000"/>
                  </a:schemeClr>
                </a:solidFill>
                <a:cs typeface="+mn-cs"/>
              </a:rPr>
              <a:t>تابع نشأة المجلة </a:t>
            </a:r>
            <a:endParaRPr lang="en-US" sz="2800" dirty="0">
              <a:solidFill>
                <a:schemeClr val="bg1">
                  <a:lumMod val="50000"/>
                </a:schemeClr>
              </a:solidFill>
              <a:cs typeface="+mn-cs"/>
            </a:endParaRPr>
          </a:p>
        </p:txBody>
      </p:sp>
      <p:sp>
        <p:nvSpPr>
          <p:cNvPr id="3" name="Content Placeholder 2"/>
          <p:cNvSpPr>
            <a:spLocks noGrp="1"/>
          </p:cNvSpPr>
          <p:nvPr>
            <p:ph sz="quarter" idx="1"/>
          </p:nvPr>
        </p:nvSpPr>
        <p:spPr>
          <a:xfrm>
            <a:off x="457200" y="1066800"/>
            <a:ext cx="8229600" cy="5562600"/>
          </a:xfrm>
        </p:spPr>
        <p:txBody>
          <a:bodyPr>
            <a:normAutofit fontScale="92500" lnSpcReduction="20000"/>
          </a:bodyPr>
          <a:lstStyle/>
          <a:p>
            <a:pPr marL="0" indent="0" algn="r">
              <a:buNone/>
            </a:pPr>
            <a:r>
              <a:rPr lang="ar-SA" dirty="0"/>
              <a:t>وهناك أيضا مجلة ال</a:t>
            </a:r>
            <a:r>
              <a:rPr lang="ar-EG" dirty="0"/>
              <a:t>"</a:t>
            </a:r>
            <a:r>
              <a:rPr lang="ar-SA" dirty="0"/>
              <a:t> تايم" التي تأسّست في الولايات المتحدة سنة 1923، وهي مجلة سياسية تصدر طبعات متنوعة في أوروبا وآسيا وأستراليا وتهتم بالموضوعات السياسية في مختلف أنحاء العالم.</a:t>
            </a:r>
            <a:r>
              <a:rPr lang="en-US" dirty="0"/>
              <a:t> </a:t>
            </a:r>
            <a:br>
              <a:rPr lang="en-US" dirty="0"/>
            </a:br>
            <a:r>
              <a:rPr lang="en-US" dirty="0"/>
              <a:t/>
            </a:r>
            <a:br>
              <a:rPr lang="en-US" dirty="0"/>
            </a:br>
            <a:r>
              <a:rPr lang="ar-SA" dirty="0"/>
              <a:t>أما مجلة" ديرشبيجل" الألمانية فهي من أكثر المجلات الأوروبية انتشارًا، حيث توزع أكتر من مليون نسخة أسبوعيًا </a:t>
            </a:r>
            <a:r>
              <a:rPr lang="en-US" dirty="0"/>
              <a:t> </a:t>
            </a:r>
            <a:br>
              <a:rPr lang="en-US" dirty="0"/>
            </a:br>
            <a:r>
              <a:rPr lang="en-US" dirty="0"/>
              <a:t/>
            </a:r>
            <a:br>
              <a:rPr lang="en-US" dirty="0"/>
            </a:br>
            <a:r>
              <a:rPr lang="ar-SA" dirty="0"/>
              <a:t>وهناك المئات من المجلات المهمة والمحترمة التي تصدر بمختلف لغات العالم، والتي تقدم المعرفة في كل مجالاتها</a:t>
            </a:r>
            <a:r>
              <a:rPr lang="en-US" dirty="0"/>
              <a:t/>
            </a:r>
            <a:br>
              <a:rPr lang="en-US" dirty="0"/>
            </a:br>
            <a:r>
              <a:rPr lang="ar-SA" dirty="0"/>
              <a:t>المجلة في العالم العربي . </a:t>
            </a:r>
            <a:r>
              <a:rPr lang="en-US" dirty="0"/>
              <a:t/>
            </a:r>
            <a:br>
              <a:rPr lang="en-US" dirty="0"/>
            </a:br>
            <a:r>
              <a:rPr lang="en-US" dirty="0"/>
              <a:t/>
            </a:r>
            <a:br>
              <a:rPr lang="en-US" dirty="0"/>
            </a:br>
            <a:r>
              <a:rPr lang="ar-SA" b="1" dirty="0"/>
              <a:t>المجلة في العالم العربي :</a:t>
            </a:r>
            <a:endParaRPr lang="en-US" dirty="0"/>
          </a:p>
          <a:p>
            <a:pPr marL="0" indent="0" algn="r">
              <a:buNone/>
            </a:pPr>
            <a:r>
              <a:rPr lang="en-US" dirty="0"/>
              <a:t/>
            </a:r>
            <a:br>
              <a:rPr lang="en-US" dirty="0"/>
            </a:br>
            <a:r>
              <a:rPr lang="ar-SA" dirty="0"/>
              <a:t>ارتبط تاريخ المجلة بتاريخ الصحافة بشكل عام، كما ارتبط أيضاً بتاريخ الطباعة الحديثة إلى حد كبير، وقد ظهرت الصحيفة اليومية في العالم العربي قبل المجلة، لتسجل أحداثاً جارية وتنقل أخبارًا وتقدم ثقافة محلية وعالمية</a:t>
            </a:r>
            <a:r>
              <a:rPr lang="ar-EG" dirty="0"/>
              <a:t> .</a:t>
            </a:r>
            <a:r>
              <a:rPr lang="en-US" dirty="0"/>
              <a:t>.</a:t>
            </a:r>
            <a:br>
              <a:rPr lang="en-US" dirty="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pPr algn="ctr" rtl="1"/>
            <a:r>
              <a:rPr lang="ar-EG" dirty="0" smtClean="0">
                <a:solidFill>
                  <a:srgbClr val="C00000"/>
                </a:solidFill>
                <a:cs typeface="+mn-cs"/>
              </a:rPr>
              <a:t>تابع المجلة فى العالم العربى </a:t>
            </a:r>
            <a:endParaRPr lang="en-US" dirty="0">
              <a:solidFill>
                <a:srgbClr val="C00000"/>
              </a:solidFill>
              <a:cs typeface="+mn-cs"/>
            </a:endParaRPr>
          </a:p>
        </p:txBody>
      </p:sp>
      <p:sp>
        <p:nvSpPr>
          <p:cNvPr id="3" name="Content Placeholder 2"/>
          <p:cNvSpPr>
            <a:spLocks noGrp="1"/>
          </p:cNvSpPr>
          <p:nvPr>
            <p:ph sz="quarter" idx="1"/>
          </p:nvPr>
        </p:nvSpPr>
        <p:spPr>
          <a:xfrm>
            <a:off x="914400" y="1143000"/>
            <a:ext cx="7772400" cy="4876800"/>
          </a:xfrm>
        </p:spPr>
        <p:txBody>
          <a:bodyPr>
            <a:normAutofit fontScale="77500" lnSpcReduction="20000"/>
          </a:bodyPr>
          <a:lstStyle/>
          <a:p>
            <a:pPr algn="r" rtl="1">
              <a:buFontTx/>
              <a:buChar char="-"/>
            </a:pPr>
            <a:r>
              <a:rPr lang="ar-SA" dirty="0"/>
              <a:t>لكن الحاجة للمجلة ظهرت عندما اقتضت الضرورة الاحتفاظ بما فيها من أخبار وموضوعات، كما ظهرت هذه الحاجة أيضاً عندما تطورت الطباعة في البلاد العربية ولم تعد الصحيفة اليومية ترضي طموحات الصحفي والفنان، فضلا عن تعوّد تقليد الغرب في أسلوب العمل والعيش إبّان فترات النهضة خلال القرن التاسع عشر الميلادي، بوصفه النموذج الذي أحرز التقدم والسيطرة، وأُطلق اسم المجلة على كل كراسة صحفية تصدر بصفة منتظمة سواء أكانت أسبوعية أم نصف شهرية أم شهرية أم فصلية (كل ثلاثة أشهر). وتأتي في طليعة هذه المجلات الهلال لجرجي زيدان عام 1892م، ومازالت تصدر حتى الآن من القاهرة. والمرأة في الإسلام عام 1901م لإبراهيم رمزي، والقِبلة لمحب الدين الخطيب من مكة المكرمة 1907م .ا</a:t>
            </a:r>
            <a:r>
              <a:rPr lang="en-US" dirty="0"/>
              <a:t/>
            </a:r>
            <a:br>
              <a:rPr lang="en-US" dirty="0"/>
            </a:br>
            <a:r>
              <a:rPr lang="en-US" dirty="0"/>
              <a:t/>
            </a:r>
            <a:br>
              <a:rPr lang="en-US" dirty="0"/>
            </a:br>
            <a:r>
              <a:rPr lang="ar-SA" dirty="0"/>
              <a:t>أما اليوم فتصدر في العالم العربي نحو خمسمائة مجلة عامة ومتخصصة وذات مواعيد مختلفة للإصدار. بعضها يصدر داخل الوطن العربي والبعض خارجه، ومن المجلات العربية التي تصدر اليوم ولها انتشار مجلة العربي؛ الهلال؛ الفيصل؛ الآداب؛ الحرس الوطني؛ إبداع؛ الثقافة الجديدة؛ ماجد؛ حواء؛ اليمامة؛ الوسط الوسط و مجلة "العربي" الكويتية التي تصدر شهريًا منذ سنة </a:t>
            </a:r>
            <a:r>
              <a:rPr lang="ar-EG" dirty="0"/>
              <a:t> 1958. </a:t>
            </a:r>
            <a:r>
              <a:rPr lang="en-US" dirty="0"/>
              <a:t/>
            </a:r>
            <a:br>
              <a:rPr lang="en-US" dirty="0"/>
            </a:br>
            <a:r>
              <a:rPr lang="en-US" dirty="0"/>
              <a:t/>
            </a:r>
            <a:br>
              <a:rPr lang="en-US" dirty="0"/>
            </a:br>
            <a:r>
              <a:rPr lang="ar-SA" dirty="0"/>
              <a:t>وهناك مجلات توقفت عن الصدور مثل الرسالة؛ أبولو</a:t>
            </a:r>
            <a:r>
              <a:rPr lang="ar-EG" dirty="0"/>
              <a:t> ،</a:t>
            </a:r>
            <a:r>
              <a:rPr lang="ar-SA" dirty="0"/>
              <a:t> الفكر المعاصر</a:t>
            </a:r>
            <a:r>
              <a:rPr lang="ar-EG" dirty="0"/>
              <a:t>،</a:t>
            </a:r>
            <a:r>
              <a:rPr lang="ar-SA" dirty="0"/>
              <a:t> المجلة ، أقلام ،فاق عربية ، الدوحة . </a:t>
            </a:r>
            <a:r>
              <a:rPr lang="en-US" dirty="0"/>
              <a:t/>
            </a:r>
            <a:br>
              <a:rPr lang="en-US"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09600"/>
          </a:xfrm>
        </p:spPr>
        <p:txBody>
          <a:bodyPr>
            <a:normAutofit fontScale="90000"/>
          </a:bodyPr>
          <a:lstStyle/>
          <a:p>
            <a:pPr algn="ctr" rtl="1"/>
            <a:r>
              <a:rPr lang="ar-EG" dirty="0" smtClean="0">
                <a:solidFill>
                  <a:srgbClr val="C00000"/>
                </a:solidFill>
                <a:cs typeface="+mn-cs"/>
              </a:rPr>
              <a:t>العوامل التى أدت إلى ظهور المجلة </a:t>
            </a:r>
            <a:endParaRPr lang="en-US" dirty="0">
              <a:solidFill>
                <a:srgbClr val="C00000"/>
              </a:solidFill>
              <a:cs typeface="+mn-cs"/>
            </a:endParaRPr>
          </a:p>
        </p:txBody>
      </p:sp>
      <p:sp>
        <p:nvSpPr>
          <p:cNvPr id="3" name="Content Placeholder 2"/>
          <p:cNvSpPr>
            <a:spLocks noGrp="1"/>
          </p:cNvSpPr>
          <p:nvPr>
            <p:ph sz="quarter" idx="1"/>
          </p:nvPr>
        </p:nvSpPr>
        <p:spPr>
          <a:xfrm>
            <a:off x="228600" y="1143000"/>
            <a:ext cx="8610600" cy="5257800"/>
          </a:xfrm>
        </p:spPr>
        <p:txBody>
          <a:bodyPr>
            <a:normAutofit/>
          </a:bodyPr>
          <a:lstStyle/>
          <a:p>
            <a:pPr marL="0" indent="0" algn="r" rtl="1">
              <a:buNone/>
            </a:pPr>
            <a:r>
              <a:rPr lang="ar-SA" b="1" dirty="0"/>
              <a:t>العوامل التى أدت إلى ظهور المجلة :</a:t>
            </a:r>
            <a:endParaRPr lang="en-US" dirty="0"/>
          </a:p>
          <a:p>
            <a:pPr marL="0" indent="0" algn="r" rtl="1">
              <a:buNone/>
            </a:pPr>
            <a:r>
              <a:rPr lang="ar-SA" dirty="0"/>
              <a:t>من العوامل التي ارتبطت بنشأة المجلة في المجتمع الإنساني</a:t>
            </a:r>
            <a:r>
              <a:rPr lang="en-US" dirty="0"/>
              <a:t> </a:t>
            </a:r>
            <a:r>
              <a:rPr lang="en-US" dirty="0" smtClean="0"/>
              <a:t/>
            </a:r>
            <a:br>
              <a:rPr lang="en-US" dirty="0" smtClean="0"/>
            </a:br>
            <a:r>
              <a:rPr lang="en-US" dirty="0" smtClean="0"/>
              <a:t>(1)         </a:t>
            </a:r>
            <a:r>
              <a:rPr lang="ar-SA" dirty="0"/>
              <a:t>اتساع المناطق الحضرية </a:t>
            </a:r>
            <a:endParaRPr lang="ar-EG" dirty="0"/>
          </a:p>
          <a:p>
            <a:pPr marL="0" indent="0" algn="r" rtl="1">
              <a:buNone/>
            </a:pPr>
            <a:r>
              <a:rPr lang="ar-SA" dirty="0" smtClean="0"/>
              <a:t>  </a:t>
            </a:r>
            <a:r>
              <a:rPr lang="ar-EG" dirty="0" smtClean="0"/>
              <a:t>      </a:t>
            </a:r>
            <a:r>
              <a:rPr lang="ar-SA" dirty="0" smtClean="0"/>
              <a:t>(</a:t>
            </a:r>
            <a:r>
              <a:rPr lang="ar-SA" dirty="0"/>
              <a:t>2) انتشار التعليم و المتعلمين</a:t>
            </a:r>
            <a:endParaRPr lang="en-US" dirty="0"/>
          </a:p>
          <a:p>
            <a:pPr marL="0" indent="0" algn="r" rtl="1">
              <a:buNone/>
            </a:pPr>
            <a:r>
              <a:rPr lang="ar-SA" dirty="0" smtClean="0"/>
              <a:t> </a:t>
            </a:r>
            <a:r>
              <a:rPr lang="ar-EG" dirty="0" smtClean="0"/>
              <a:t>       </a:t>
            </a:r>
            <a:r>
              <a:rPr lang="ar-SA" dirty="0" smtClean="0"/>
              <a:t>(</a:t>
            </a:r>
            <a:r>
              <a:rPr lang="ar-SA" dirty="0"/>
              <a:t>3) توافر البنية الاتصالية الأساسية كوسائل النقل </a:t>
            </a:r>
            <a:r>
              <a:rPr lang="ar-EG" dirty="0" smtClean="0"/>
              <a:t>و</a:t>
            </a:r>
            <a:r>
              <a:rPr lang="ar-SA" dirty="0" smtClean="0"/>
              <a:t>البريد</a:t>
            </a:r>
            <a:r>
              <a:rPr lang="en-US" dirty="0"/>
              <a:t> </a:t>
            </a:r>
            <a:r>
              <a:rPr lang="ar-SA" dirty="0"/>
              <a:t>.</a:t>
            </a:r>
            <a:endParaRPr lang="en-US" dirty="0"/>
          </a:p>
          <a:p>
            <a:pPr marL="0" indent="0" algn="r" rtl="1">
              <a:buNone/>
            </a:pPr>
            <a:r>
              <a:rPr lang="ar-SA" dirty="0" smtClean="0"/>
              <a:t>ومن </a:t>
            </a:r>
            <a:r>
              <a:rPr lang="ar-SA" dirty="0"/>
              <a:t>العوامل التي ساهمت في تطور و ازدهار المجلة</a:t>
            </a:r>
            <a:r>
              <a:rPr lang="en-US" dirty="0"/>
              <a:t> : </a:t>
            </a:r>
            <a:br>
              <a:rPr lang="en-US" dirty="0"/>
            </a:br>
            <a:r>
              <a:rPr lang="en-US" dirty="0" smtClean="0"/>
              <a:t>(1 )           </a:t>
            </a:r>
            <a:r>
              <a:rPr lang="ar-SA" dirty="0"/>
              <a:t>التغيرات الاجتماعية كزيادة عدد السكان .</a:t>
            </a:r>
            <a:endParaRPr lang="en-US" dirty="0"/>
          </a:p>
          <a:p>
            <a:pPr marL="0" indent="0" algn="r" rtl="1">
              <a:buNone/>
            </a:pPr>
            <a:r>
              <a:rPr lang="ar-EG" dirty="0" smtClean="0"/>
              <a:t>          </a:t>
            </a:r>
            <a:r>
              <a:rPr lang="ar-SA" dirty="0" smtClean="0"/>
              <a:t>(</a:t>
            </a:r>
            <a:r>
              <a:rPr lang="ar-SA" dirty="0"/>
              <a:t>2) التغيرات التكنولوجية كالطباعة وتطور وسائل النقل </a:t>
            </a:r>
            <a:endParaRPr lang="en-US" dirty="0"/>
          </a:p>
          <a:p>
            <a:pPr marL="0" indent="0" algn="r" rtl="1">
              <a:buNone/>
            </a:pPr>
            <a:r>
              <a:rPr lang="ar-EG" dirty="0" smtClean="0"/>
              <a:t>        </a:t>
            </a:r>
            <a:r>
              <a:rPr lang="ar-SA" dirty="0" smtClean="0"/>
              <a:t> </a:t>
            </a:r>
            <a:r>
              <a:rPr lang="ar-SA" dirty="0"/>
              <a:t>(3) تنوع قضايا المجتمع الإنساني</a:t>
            </a:r>
            <a:r>
              <a:rPr lang="en-US" dirty="0"/>
              <a:t/>
            </a:r>
            <a:br>
              <a:rPr lang="en-US" dirty="0"/>
            </a:br>
            <a:endParaRPr lang="en-US" dirty="0"/>
          </a:p>
          <a:p>
            <a:pPr marL="0" indent="0" algn="r" rtl="1">
              <a:buNone/>
            </a:pPr>
            <a:endParaRPr lang="ar-SA" dirty="0" smtClean="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rtl="1"/>
            <a:r>
              <a:rPr lang="ar-EG" dirty="0" smtClean="0">
                <a:solidFill>
                  <a:srgbClr val="C00000"/>
                </a:solidFill>
                <a:cs typeface="+mn-cs"/>
              </a:rPr>
              <a:t>تصنييف المجلات </a:t>
            </a:r>
            <a:endParaRPr lang="en-US" dirty="0">
              <a:solidFill>
                <a:srgbClr val="C00000"/>
              </a:solidFill>
              <a:cs typeface="+mn-cs"/>
            </a:endParaRPr>
          </a:p>
        </p:txBody>
      </p:sp>
      <p:sp>
        <p:nvSpPr>
          <p:cNvPr id="3" name="Content Placeholder 2"/>
          <p:cNvSpPr>
            <a:spLocks noGrp="1"/>
          </p:cNvSpPr>
          <p:nvPr>
            <p:ph sz="quarter" idx="1"/>
          </p:nvPr>
        </p:nvSpPr>
        <p:spPr>
          <a:xfrm>
            <a:off x="914400" y="1066800"/>
            <a:ext cx="8153400" cy="4953000"/>
          </a:xfrm>
        </p:spPr>
        <p:txBody>
          <a:bodyPr>
            <a:normAutofit fontScale="92500" lnSpcReduction="20000"/>
          </a:bodyPr>
          <a:lstStyle/>
          <a:p>
            <a:pPr algn="r" rtl="1"/>
            <a:r>
              <a:rPr lang="ar-SA" b="1" dirty="0"/>
              <a:t>تصنيف المجلات</a:t>
            </a:r>
            <a:r>
              <a:rPr lang="en-US" b="1" dirty="0"/>
              <a:t> :</a:t>
            </a:r>
            <a:r>
              <a:rPr lang="en-US" dirty="0"/>
              <a:t/>
            </a:r>
            <a:br>
              <a:rPr lang="en-US" dirty="0"/>
            </a:br>
            <a:r>
              <a:rPr lang="en-US" dirty="0"/>
              <a:t/>
            </a:r>
            <a:br>
              <a:rPr lang="en-US" dirty="0"/>
            </a:br>
            <a:r>
              <a:rPr lang="en-US" dirty="0"/>
              <a:t> </a:t>
            </a:r>
            <a:r>
              <a:rPr lang="ar-SA" dirty="0"/>
              <a:t>طور الباحثون عدة تصنيفات للمجلات أبرزها تقسيمها إلى مجموعات و هي</a:t>
            </a:r>
            <a:r>
              <a:rPr lang="en-US" dirty="0"/>
              <a:t> : </a:t>
            </a:r>
            <a:br>
              <a:rPr lang="en-US" dirty="0"/>
            </a:br>
            <a:r>
              <a:rPr lang="en-US" dirty="0"/>
              <a:t>(1) </a:t>
            </a:r>
            <a:r>
              <a:rPr lang="ar-SA" dirty="0"/>
              <a:t>مجلات المستهلكين (مثل المجلات العامة ) </a:t>
            </a:r>
            <a:r>
              <a:rPr lang="ar-SA" dirty="0" smtClean="0"/>
              <a:t>.</a:t>
            </a:r>
            <a:endParaRPr lang="en-US" dirty="0" smtClean="0"/>
          </a:p>
          <a:p>
            <a:pPr marL="0" indent="0" algn="r" rtl="1">
              <a:buNone/>
            </a:pPr>
            <a:r>
              <a:rPr lang="en-US" dirty="0" smtClean="0"/>
              <a:t>      </a:t>
            </a:r>
            <a:r>
              <a:rPr lang="ar-SA" dirty="0" smtClean="0"/>
              <a:t>(2) المجلات الاقتصادية .</a:t>
            </a:r>
            <a:endParaRPr lang="en-US" dirty="0" smtClean="0"/>
          </a:p>
          <a:p>
            <a:pPr marL="0" indent="0" algn="r" rtl="1">
              <a:buNone/>
            </a:pPr>
            <a:r>
              <a:rPr lang="ar-SA" dirty="0" smtClean="0"/>
              <a:t> </a:t>
            </a:r>
            <a:r>
              <a:rPr lang="en-US" dirty="0" smtClean="0"/>
              <a:t>     </a:t>
            </a:r>
            <a:r>
              <a:rPr lang="ar-SA" dirty="0" smtClean="0"/>
              <a:t>(</a:t>
            </a:r>
            <a:r>
              <a:rPr lang="ar-SA" dirty="0"/>
              <a:t>3) المجلات الأكاديمية .</a:t>
            </a:r>
            <a:endParaRPr lang="en-US" dirty="0"/>
          </a:p>
          <a:p>
            <a:pPr marL="0" indent="0" algn="r" rtl="1">
              <a:buNone/>
            </a:pPr>
            <a:r>
              <a:rPr lang="ar-SA" dirty="0"/>
              <a:t> </a:t>
            </a:r>
            <a:r>
              <a:rPr lang="en-US" dirty="0" smtClean="0"/>
              <a:t>      </a:t>
            </a:r>
            <a:r>
              <a:rPr lang="ar-SA" dirty="0" smtClean="0"/>
              <a:t>(</a:t>
            </a:r>
            <a:r>
              <a:rPr lang="ar-SA" dirty="0"/>
              <a:t>4) المجلات المتخصصة ( وتقسم إلى أربعة أنواع و هي التجارية و المكفولة </a:t>
            </a:r>
            <a:r>
              <a:rPr lang="en-US" dirty="0" smtClean="0"/>
              <a:t>        </a:t>
            </a:r>
            <a:r>
              <a:rPr lang="ar-SA" dirty="0" smtClean="0"/>
              <a:t>و </a:t>
            </a:r>
            <a:r>
              <a:rPr lang="en-US" dirty="0" smtClean="0"/>
              <a:t>   </a:t>
            </a:r>
            <a:r>
              <a:rPr lang="ar-SA" dirty="0" smtClean="0"/>
              <a:t>الزراعية </a:t>
            </a:r>
            <a:r>
              <a:rPr lang="ar-SA" dirty="0"/>
              <a:t>و الاستهلاكية)</a:t>
            </a:r>
            <a:r>
              <a:rPr lang="en-US" dirty="0"/>
              <a:t> </a:t>
            </a:r>
            <a:r>
              <a:rPr lang="ar-SA" dirty="0"/>
              <a:t> .</a:t>
            </a:r>
            <a:r>
              <a:rPr lang="en-US" dirty="0"/>
              <a:t/>
            </a:r>
            <a:br>
              <a:rPr lang="en-US" dirty="0"/>
            </a:br>
            <a:r>
              <a:rPr lang="en-US" dirty="0"/>
              <a:t/>
            </a:r>
            <a:br>
              <a:rPr lang="en-US" dirty="0"/>
            </a:br>
            <a:r>
              <a:rPr lang="ar-SA" dirty="0"/>
              <a:t>تصنف دورية صدور المجلة إلى ثلاث أنواع و هي</a:t>
            </a:r>
            <a:r>
              <a:rPr lang="en-US" dirty="0"/>
              <a:t>: </a:t>
            </a:r>
            <a:br>
              <a:rPr lang="en-US" dirty="0"/>
            </a:br>
            <a:r>
              <a:rPr lang="en-US" dirty="0" smtClean="0"/>
              <a:t>      </a:t>
            </a:r>
            <a:r>
              <a:rPr lang="ar-SA" dirty="0" smtClean="0"/>
              <a:t>(</a:t>
            </a:r>
            <a:r>
              <a:rPr lang="ar-SA" dirty="0"/>
              <a:t>1) المجلات الأسبوعية ( وهي التي تصدر كل أسبوع و غالبا ما تركز على الخبرية </a:t>
            </a:r>
            <a:r>
              <a:rPr lang="ar-SA" dirty="0" smtClean="0"/>
              <a:t>.</a:t>
            </a:r>
            <a:endParaRPr lang="en-US" dirty="0" smtClean="0"/>
          </a:p>
          <a:p>
            <a:pPr marL="0" indent="0" algn="r" rtl="1">
              <a:buNone/>
            </a:pPr>
            <a:r>
              <a:rPr lang="en-US" dirty="0" smtClean="0"/>
              <a:t>     </a:t>
            </a:r>
            <a:r>
              <a:rPr lang="ar-SA" dirty="0" smtClean="0"/>
              <a:t>(2) المجلات الشهرية ( و هي التي تصدر مرة بالشهر و غالبا ما تهتم بالمواضيع الثقافية و المتنوعة ) .</a:t>
            </a:r>
            <a:endParaRPr lang="en-US" dirty="0" smtClean="0"/>
          </a:p>
          <a:p>
            <a:pPr marL="0" indent="0" algn="r">
              <a:buNone/>
            </a:pPr>
            <a:r>
              <a:rPr lang="en-US" dirty="0" smtClean="0"/>
              <a:t>    .</a:t>
            </a:r>
            <a:r>
              <a:rPr lang="ar-EG" dirty="0" smtClean="0"/>
              <a:t>     </a:t>
            </a:r>
            <a:r>
              <a:rPr lang="ar-SA" dirty="0" smtClean="0"/>
              <a:t>(</a:t>
            </a:r>
            <a:r>
              <a:rPr lang="ar-SA" dirty="0"/>
              <a:t>3) المجلات الربع سنوية ( و هي التي تصدر كل ربع سنة ) </a:t>
            </a:r>
            <a:r>
              <a:rPr lang="en-US" dirty="0"/>
              <a:t> </a:t>
            </a: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pPr algn="ctr" rtl="1"/>
            <a:r>
              <a:rPr lang="ar-EG" dirty="0" smtClean="0">
                <a:solidFill>
                  <a:srgbClr val="C00000"/>
                </a:solidFill>
              </a:rPr>
              <a:t>أنواع المجلات </a:t>
            </a:r>
            <a:endParaRPr lang="en-US" dirty="0"/>
          </a:p>
        </p:txBody>
      </p:sp>
      <p:sp>
        <p:nvSpPr>
          <p:cNvPr id="3" name="Content Placeholder 2"/>
          <p:cNvSpPr>
            <a:spLocks noGrp="1"/>
          </p:cNvSpPr>
          <p:nvPr>
            <p:ph sz="quarter" idx="1"/>
          </p:nvPr>
        </p:nvSpPr>
        <p:spPr>
          <a:xfrm>
            <a:off x="228600" y="762000"/>
            <a:ext cx="8686800" cy="5638800"/>
          </a:xfrm>
        </p:spPr>
        <p:txBody>
          <a:bodyPr>
            <a:normAutofit fontScale="92500" lnSpcReduction="10000"/>
          </a:bodyPr>
          <a:lstStyle/>
          <a:p>
            <a:pPr marL="0" indent="0" algn="r" rtl="1">
              <a:buNone/>
            </a:pPr>
            <a:r>
              <a:rPr lang="ar-SA" b="1" dirty="0"/>
              <a:t>أنواع المجلات</a:t>
            </a:r>
            <a:r>
              <a:rPr lang="ar-SA" dirty="0"/>
              <a:t> </a:t>
            </a:r>
            <a:r>
              <a:rPr lang="ar-SA" b="1" dirty="0"/>
              <a:t>:</a:t>
            </a:r>
            <a:endParaRPr lang="en-US" dirty="0"/>
          </a:p>
          <a:p>
            <a:pPr marL="0" indent="0" algn="r" rtl="1">
              <a:buNone/>
            </a:pPr>
            <a:r>
              <a:rPr lang="ar-SA" dirty="0"/>
              <a:t>هناك أنواع عديدة من المجلّات، من أهمّها:</a:t>
            </a:r>
            <a:endParaRPr lang="en-US" dirty="0"/>
          </a:p>
          <a:p>
            <a:pPr lvl="0" algn="r" rtl="1"/>
            <a:r>
              <a:rPr lang="ar-SA" dirty="0"/>
              <a:t> المجلّات الشعبيّة: هي المجلّات التي تهتمّ بتقديم معلومات إلى الجمهور كافّةً، وتُصنَّف غالباً ضمن المجلّات والدوريّات التي تُباع في المحلّات، وتهدف إلى البحث عن الكثير من القُرّاء؛ لتحقيق أرباحٍ، وبيع مساحاتٍ مُخصّصة للإعلانات.</a:t>
            </a:r>
            <a:endParaRPr lang="en-US" dirty="0"/>
          </a:p>
          <a:p>
            <a:pPr lvl="0" algn="r" rtl="1"/>
            <a:r>
              <a:rPr lang="ar-SA" dirty="0"/>
              <a:t>  المجلات التجاريّة (الصناعيّة): هي المجلّات التي توفّر معلوماتٍ حول الأعمال الصناعيّة والتجاريّة، وتستهدف غالباً أنواعاً مُحدَّدةً من الصّناعات، والمُنتجات.</a:t>
            </a:r>
            <a:endParaRPr lang="en-US" dirty="0"/>
          </a:p>
          <a:p>
            <a:pPr lvl="0" algn="r" rtl="1"/>
            <a:r>
              <a:rPr lang="ar-SA" dirty="0"/>
              <a:t>المجلّات الأكاديميّة: هي المجلّات التي توفّر معلوماتٍ للباحثين والخبراء في المجالات الأكاديميّة، مثل: مجلّات علم الاجتماع، والتّمريض، وغيرهما</a:t>
            </a:r>
            <a:r>
              <a:rPr lang="en-US" dirty="0"/>
              <a:t>.</a:t>
            </a:r>
            <a:br>
              <a:rPr lang="en-US" dirty="0"/>
            </a:br>
            <a:endParaRPr lang="en-US" dirty="0"/>
          </a:p>
          <a:p>
            <a:pPr marL="0" indent="0" algn="r">
              <a:buNone/>
            </a:pPr>
            <a:r>
              <a:rPr lang="en-US" dirty="0"/>
              <a:t/>
            </a:r>
            <a:br>
              <a:rPr lang="en-US" dirty="0"/>
            </a:br>
            <a:r>
              <a:rPr lang="ar-SA" dirty="0"/>
              <a:t>كما تنقسم المجلات عادة إلى قسمين: متخصصة وتسمى أيضًا مجلات تجارية وفنية وهي تلبي الاهتمامات الخاصة برجال الأعمال والصناعة والحرفيين، ومجلات المستهلكين وهي تلبي الاهتمامات الأوسع للجماهير وتكتظ بها مكتبات ومحلات بيع الصحف، وتشمل</a:t>
            </a:r>
            <a:r>
              <a:rPr lang="en-US" dirty="0"/>
              <a:t>:</a:t>
            </a:r>
            <a:br>
              <a:rPr lang="en-US" dirty="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pPr algn="ctr" rtl="1"/>
            <a:r>
              <a:rPr lang="ar-EG" sz="3200" dirty="0" smtClean="0">
                <a:solidFill>
                  <a:srgbClr val="FF0000"/>
                </a:solidFill>
                <a:cs typeface="+mn-cs"/>
              </a:rPr>
              <a:t>تابع أنواع المجلات :</a:t>
            </a:r>
            <a:endParaRPr lang="en-US" sz="3200" dirty="0">
              <a:solidFill>
                <a:srgbClr val="FF0000"/>
              </a:solidFill>
              <a:cs typeface="+mn-cs"/>
            </a:endParaRPr>
          </a:p>
        </p:txBody>
      </p:sp>
      <p:sp>
        <p:nvSpPr>
          <p:cNvPr id="3" name="Content Placeholder 2"/>
          <p:cNvSpPr>
            <a:spLocks noGrp="1"/>
          </p:cNvSpPr>
          <p:nvPr>
            <p:ph sz="quarter" idx="1"/>
          </p:nvPr>
        </p:nvSpPr>
        <p:spPr>
          <a:xfrm>
            <a:off x="914400" y="1066800"/>
            <a:ext cx="7924800" cy="5334000"/>
          </a:xfrm>
        </p:spPr>
        <p:txBody>
          <a:bodyPr>
            <a:normAutofit fontScale="70000" lnSpcReduction="20000"/>
          </a:bodyPr>
          <a:lstStyle/>
          <a:p>
            <a:pPr marL="0" indent="0" algn="r" rtl="1">
              <a:buNone/>
            </a:pPr>
            <a:r>
              <a:rPr lang="ar-EG" dirty="0" smtClean="0"/>
              <a:t>- </a:t>
            </a:r>
            <a:r>
              <a:rPr lang="ar-SA" dirty="0" smtClean="0"/>
              <a:t>مجلات </a:t>
            </a:r>
            <a:r>
              <a:rPr lang="ar-SA" dirty="0"/>
              <a:t>الأطفال. وتقدم هذه المجلات قصصًا وفكاهات وموضوعات تهم الأطفال</a:t>
            </a:r>
            <a:r>
              <a:rPr lang="en-US" dirty="0"/>
              <a:t>.</a:t>
            </a:r>
            <a:br>
              <a:rPr lang="en-US" dirty="0"/>
            </a:br>
            <a:r>
              <a:rPr lang="en-US" dirty="0"/>
              <a:t/>
            </a:r>
            <a:br>
              <a:rPr lang="en-US" dirty="0"/>
            </a:br>
            <a:r>
              <a:rPr lang="ar-EG" dirty="0" smtClean="0"/>
              <a:t>- </a:t>
            </a:r>
            <a:r>
              <a:rPr lang="ar-SA" dirty="0" smtClean="0"/>
              <a:t>مجلات </a:t>
            </a:r>
            <a:r>
              <a:rPr lang="ar-SA" dirty="0"/>
              <a:t>الهوايات. ويضم جمهور مجلات الهوايات جامعي العملات المعدنية، والطوابع، وغيرها. كما يضم المهتمين برياضات، أو ألعاب خاصة، أو بزخرفة البيوت، أو أعمال البساتين، أو التصوير</a:t>
            </a:r>
            <a:r>
              <a:rPr lang="en-US" dirty="0"/>
              <a:t>.</a:t>
            </a:r>
            <a:br>
              <a:rPr lang="en-US" dirty="0"/>
            </a:br>
            <a:r>
              <a:rPr lang="en-US" dirty="0"/>
              <a:t/>
            </a:r>
            <a:br>
              <a:rPr lang="en-US" dirty="0"/>
            </a:br>
            <a:r>
              <a:rPr lang="ar-EG" dirty="0" smtClean="0"/>
              <a:t>- </a:t>
            </a:r>
            <a:r>
              <a:rPr lang="ar-SA" dirty="0" smtClean="0"/>
              <a:t>المجلات </a:t>
            </a:r>
            <a:r>
              <a:rPr lang="ar-SA" dirty="0"/>
              <a:t>الفكرية. وتقدم المجلات الفكرية تحليلاً عميقًا للأحداث الجارية، والثقافية، والسياسية. وتشمل هذه المنشورات: مجلات الرأي التي تناقش الأحداث الجارية، الاقتصادية، أو السياسية، كما تنشر الأدب القصصي والشعر</a:t>
            </a:r>
            <a:r>
              <a:rPr lang="en-US" dirty="0"/>
              <a:t>.</a:t>
            </a:r>
            <a:br>
              <a:rPr lang="en-US" dirty="0"/>
            </a:br>
            <a:r>
              <a:rPr lang="en-US" dirty="0"/>
              <a:t/>
            </a:r>
            <a:br>
              <a:rPr lang="en-US" dirty="0"/>
            </a:br>
            <a:r>
              <a:rPr lang="ar-EG" dirty="0" smtClean="0"/>
              <a:t>- </a:t>
            </a:r>
            <a:r>
              <a:rPr lang="ar-SA" dirty="0" smtClean="0"/>
              <a:t>مجلات </a:t>
            </a:r>
            <a:r>
              <a:rPr lang="ar-SA" dirty="0"/>
              <a:t>الرجال. وتضم مجلات الرجال مقالات أو قصصًا عن موضوعات كالمغامرات والتَّرويج وأزياء الرجال والرياضة</a:t>
            </a:r>
            <a:r>
              <a:rPr lang="en-US" dirty="0"/>
              <a:t>.</a:t>
            </a:r>
            <a:br>
              <a:rPr lang="en-US" dirty="0"/>
            </a:br>
            <a:r>
              <a:rPr lang="en-US" dirty="0"/>
              <a:t/>
            </a:r>
            <a:br>
              <a:rPr lang="en-US" dirty="0"/>
            </a:br>
            <a:r>
              <a:rPr lang="ar-EG" dirty="0" smtClean="0"/>
              <a:t>- </a:t>
            </a:r>
            <a:r>
              <a:rPr lang="ar-SA" dirty="0" smtClean="0"/>
              <a:t>المجلات </a:t>
            </a:r>
            <a:r>
              <a:rPr lang="ar-SA" dirty="0"/>
              <a:t>النسائية. وتقدم المجلات النسائية أفكارًا عن مهارات كالطهي، وزخرفة البيوت. وتعالج بعض الدوريات النسائية تربية الطفل، ودور المرأة في المجتمع</a:t>
            </a:r>
            <a:r>
              <a:rPr lang="en-US" dirty="0"/>
              <a:t>.</a:t>
            </a:r>
            <a:br>
              <a:rPr lang="en-US" dirty="0"/>
            </a:br>
            <a:r>
              <a:rPr lang="en-US" dirty="0"/>
              <a:t/>
            </a:r>
            <a:br>
              <a:rPr lang="en-US" dirty="0"/>
            </a:br>
            <a:r>
              <a:rPr lang="ar-EG" dirty="0" smtClean="0"/>
              <a:t>- </a:t>
            </a:r>
            <a:r>
              <a:rPr lang="ar-SA" dirty="0" smtClean="0"/>
              <a:t>مجلات </a:t>
            </a:r>
            <a:r>
              <a:rPr lang="ar-SA" dirty="0"/>
              <a:t>خدمات. تشمل مجلات الخدمات نصائح متنوعة عن كيفية صنع شيء ما ونصائح طبية وغيرها والاعتماد على النفس. وتشمل هذه الفئة مجلات لكبار السن</a:t>
            </a:r>
            <a:r>
              <a:rPr lang="en-US" dirty="0"/>
              <a:t>.</a:t>
            </a:r>
            <a:br>
              <a:rPr lang="en-US" dirty="0"/>
            </a:br>
            <a:r>
              <a:rPr lang="en-US" dirty="0"/>
              <a:t/>
            </a:r>
            <a:br>
              <a:rPr lang="en-US" dirty="0"/>
            </a:br>
            <a:r>
              <a:rPr lang="ar-EG" dirty="0" smtClean="0"/>
              <a:t>- </a:t>
            </a:r>
            <a:r>
              <a:rPr lang="ar-SA" dirty="0" smtClean="0"/>
              <a:t>مجلات </a:t>
            </a:r>
            <a:r>
              <a:rPr lang="ar-SA" dirty="0"/>
              <a:t>أخرى. وتقدم مجلات أخرى الملخصات الأدبية المعروفة باسم دايجست وهي تعيد طبع المواد التي ظهرت في مجلات أو كتب ولكن بشكل موجز</a:t>
            </a:r>
            <a:r>
              <a:rPr lang="en-US" dirty="0"/>
              <a:t>.</a:t>
            </a:r>
            <a:br>
              <a:rPr lang="en-US" dirty="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pPr algn="ctr" rtl="1"/>
            <a:r>
              <a:rPr lang="ar-EG" sz="3200" dirty="0" smtClean="0">
                <a:solidFill>
                  <a:schemeClr val="bg1">
                    <a:lumMod val="50000"/>
                  </a:schemeClr>
                </a:solidFill>
              </a:rPr>
              <a:t>وظائف وخصائص المجلة </a:t>
            </a:r>
            <a:endParaRPr lang="en-US" sz="3200" dirty="0"/>
          </a:p>
        </p:txBody>
      </p:sp>
      <p:sp>
        <p:nvSpPr>
          <p:cNvPr id="3" name="Content Placeholder 2"/>
          <p:cNvSpPr>
            <a:spLocks noGrp="1"/>
          </p:cNvSpPr>
          <p:nvPr>
            <p:ph sz="quarter" idx="1"/>
          </p:nvPr>
        </p:nvSpPr>
        <p:spPr>
          <a:xfrm>
            <a:off x="228600" y="914400"/>
            <a:ext cx="8686800" cy="5638800"/>
          </a:xfrm>
        </p:spPr>
        <p:txBody>
          <a:bodyPr>
            <a:normAutofit fontScale="77500" lnSpcReduction="20000"/>
          </a:bodyPr>
          <a:lstStyle/>
          <a:p>
            <a:pPr marL="0" indent="0" algn="r" rtl="1">
              <a:buNone/>
            </a:pPr>
            <a:r>
              <a:rPr lang="ar-SA" b="1" dirty="0"/>
              <a:t>وظائف المجلة</a:t>
            </a:r>
            <a:r>
              <a:rPr lang="en-US" b="1" dirty="0"/>
              <a:t> :</a:t>
            </a:r>
            <a:endParaRPr lang="en-US" dirty="0"/>
          </a:p>
          <a:p>
            <a:pPr marL="0" indent="0" algn="r" rtl="1">
              <a:buNone/>
            </a:pPr>
            <a:r>
              <a:rPr lang="en-US" dirty="0"/>
              <a:t/>
            </a:r>
            <a:br>
              <a:rPr lang="en-US" dirty="0"/>
            </a:br>
            <a:r>
              <a:rPr lang="en-US" dirty="0"/>
              <a:t>(1) </a:t>
            </a:r>
            <a:r>
              <a:rPr lang="ar-SA" dirty="0"/>
              <a:t>مراقبة و متابعة الأحداث .</a:t>
            </a:r>
            <a:endParaRPr lang="en-US" dirty="0"/>
          </a:p>
          <a:p>
            <a:pPr marL="0" indent="0" algn="r" rtl="1">
              <a:buNone/>
            </a:pPr>
            <a:r>
              <a:rPr lang="ar-SA" dirty="0" smtClean="0"/>
              <a:t>(</a:t>
            </a:r>
            <a:r>
              <a:rPr lang="ar-SA" dirty="0"/>
              <a:t>2) التركيز على الأخبار .</a:t>
            </a:r>
            <a:endParaRPr lang="en-US" dirty="0"/>
          </a:p>
          <a:p>
            <a:pPr marL="0" indent="0" algn="r" rtl="1">
              <a:buNone/>
            </a:pPr>
            <a:r>
              <a:rPr lang="ar-SA" dirty="0" smtClean="0"/>
              <a:t>(</a:t>
            </a:r>
            <a:r>
              <a:rPr lang="ar-SA" dirty="0"/>
              <a:t>3) التعبير عن التغيير السائد للمجتمع .</a:t>
            </a:r>
            <a:endParaRPr lang="en-US" dirty="0"/>
          </a:p>
          <a:p>
            <a:pPr marL="0" indent="0" algn="r" rtl="1">
              <a:buNone/>
            </a:pPr>
            <a:r>
              <a:rPr lang="ar-SA" dirty="0"/>
              <a:t>(4) شرح الأحداث عن طريق جمع المعلومات</a:t>
            </a:r>
            <a:r>
              <a:rPr lang="en-US" dirty="0"/>
              <a:t>.</a:t>
            </a:r>
            <a:br>
              <a:rPr lang="en-US" dirty="0"/>
            </a:br>
            <a:r>
              <a:rPr lang="en-US" dirty="0"/>
              <a:t/>
            </a:r>
            <a:br>
              <a:rPr lang="en-US" dirty="0"/>
            </a:br>
            <a:r>
              <a:rPr lang="ar-SA" b="1" dirty="0" smtClean="0"/>
              <a:t>خصائص </a:t>
            </a:r>
            <a:r>
              <a:rPr lang="ar-SA" b="1" dirty="0"/>
              <a:t>المجلّات :</a:t>
            </a:r>
            <a:endParaRPr lang="en-US" dirty="0"/>
          </a:p>
          <a:p>
            <a:pPr algn="r" rtl="1"/>
            <a:r>
              <a:rPr lang="ar-SA" dirty="0"/>
              <a:t> تتميّز المجلّات بخصائص تجعلها مُختلفةً عن أنواع المنشورات الصحفيّة الأخرى، وفيما يأتي مجموعة من أهمّ خصائص المجلّات:</a:t>
            </a:r>
            <a:endParaRPr lang="en-US" dirty="0"/>
          </a:p>
          <a:p>
            <a:pPr lvl="0" algn="r" rtl="1"/>
            <a:r>
              <a:rPr lang="ar-SA" dirty="0"/>
              <a:t>توفّر المجلات العامّة أو الشعبيّة معلوماتٍ عامّةً حول العديد من الموضوعات. </a:t>
            </a:r>
            <a:endParaRPr lang="en-US" dirty="0"/>
          </a:p>
          <a:p>
            <a:pPr lvl="0" algn="r" rtl="1"/>
            <a:r>
              <a:rPr lang="ar-SA" dirty="0"/>
              <a:t>تُقدّم المجلّات المتخصّصة معلوماتٍ ضمن تخصُّصها، مثل: المجلات العلميّة التي توفّر تحليلاً دقيقاً للتّقارير والموضوعات الخاصّة بالعلوم، والمجلات التجاريّة المُتخصّصة في أخبار الصّناعة والمنتجات الجديدة. </a:t>
            </a:r>
            <a:endParaRPr lang="en-US" dirty="0"/>
          </a:p>
          <a:p>
            <a:pPr lvl="0" algn="r" rtl="1"/>
            <a:r>
              <a:rPr lang="ar-SA" dirty="0"/>
              <a:t>تشمل محتويات المجلّات مقابلاتٍ، وأنواعاً متعدّدةً من المقالات. </a:t>
            </a:r>
            <a:endParaRPr lang="en-US" dirty="0"/>
          </a:p>
          <a:p>
            <a:pPr lvl="0" algn="r" rtl="1"/>
            <a:r>
              <a:rPr lang="ar-SA" dirty="0"/>
              <a:t>يكتب غالبيّة مقالات المجلّات كُتّاب يعملون فيها، أو صحفيّون. تحتوي المجلّات عادةً صوراً ورسوماتٍ تُؤثّر على القُرّاء.</a:t>
            </a:r>
            <a:endParaRPr lang="en-US" dirty="0"/>
          </a:p>
          <a:p>
            <a:pPr algn="r"/>
            <a:r>
              <a:rPr lang="ar-SA" dirty="0"/>
              <a:t> تتميّز المجلّات بأنّها ذات ألوان مُتعدّدة، كما أنّ أوراقها ذات جودة وجابيّة عاليتين؛ تجذبان جمهور القرّاء</a:t>
            </a:r>
            <a:r>
              <a:rPr lang="en-US" dirty="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pPr algn="ctr" rtl="1"/>
            <a:r>
              <a:rPr lang="ar-EG" dirty="0" smtClean="0">
                <a:solidFill>
                  <a:srgbClr val="FF0000"/>
                </a:solidFill>
                <a:cs typeface="+mn-cs"/>
              </a:rPr>
              <a:t>سمات المجلة </a:t>
            </a:r>
            <a:endParaRPr lang="en-US" dirty="0">
              <a:solidFill>
                <a:srgbClr val="FF0000"/>
              </a:solidFill>
              <a:cs typeface="+mn-cs"/>
            </a:endParaRPr>
          </a:p>
        </p:txBody>
      </p:sp>
      <p:sp>
        <p:nvSpPr>
          <p:cNvPr id="3" name="Content Placeholder 2"/>
          <p:cNvSpPr>
            <a:spLocks noGrp="1"/>
          </p:cNvSpPr>
          <p:nvPr>
            <p:ph sz="quarter" idx="1"/>
          </p:nvPr>
        </p:nvSpPr>
        <p:spPr>
          <a:xfrm>
            <a:off x="914400" y="1447800"/>
            <a:ext cx="7772400" cy="4572000"/>
          </a:xfrm>
        </p:spPr>
        <p:txBody>
          <a:bodyPr>
            <a:normAutofit lnSpcReduction="10000"/>
          </a:bodyPr>
          <a:lstStyle/>
          <a:p>
            <a:pPr marL="0" indent="0" algn="r" rtl="1">
              <a:buNone/>
            </a:pPr>
            <a:r>
              <a:rPr lang="ar-SA" b="1" dirty="0"/>
              <a:t>سمات المجلة</a:t>
            </a:r>
            <a:r>
              <a:rPr lang="ar-SA" dirty="0"/>
              <a:t> </a:t>
            </a:r>
            <a:endParaRPr lang="en-US" dirty="0"/>
          </a:p>
          <a:p>
            <a:pPr marL="0" indent="0" algn="r" rtl="1">
              <a:buNone/>
            </a:pPr>
            <a:r>
              <a:rPr lang="ar-SA" dirty="0"/>
              <a:t>تتميز المجلة كوسيط ثقافي في</a:t>
            </a:r>
            <a:r>
              <a:rPr lang="en-US" dirty="0"/>
              <a:t> : </a:t>
            </a:r>
            <a:br>
              <a:rPr lang="en-US" dirty="0"/>
            </a:br>
            <a:r>
              <a:rPr lang="en-US" dirty="0"/>
              <a:t>(1) </a:t>
            </a:r>
            <a:r>
              <a:rPr lang="ar-SA" dirty="0"/>
              <a:t>التأثير .</a:t>
            </a:r>
            <a:endParaRPr lang="en-US" dirty="0"/>
          </a:p>
          <a:p>
            <a:pPr marL="0" indent="0" algn="r" rtl="1">
              <a:buNone/>
            </a:pPr>
            <a:r>
              <a:rPr lang="ar-SA" dirty="0"/>
              <a:t>(2) طول الدورية .</a:t>
            </a:r>
            <a:endParaRPr lang="en-US" dirty="0"/>
          </a:p>
          <a:p>
            <a:pPr marL="0" indent="0" algn="r" rtl="1">
              <a:buNone/>
            </a:pPr>
            <a:r>
              <a:rPr lang="ar-SA" dirty="0"/>
              <a:t>(3) إمكانية الاحتفاظ بالمجلة لفترات طويلة .</a:t>
            </a:r>
            <a:endParaRPr lang="en-US" dirty="0"/>
          </a:p>
          <a:p>
            <a:pPr marL="0" indent="0" algn="r" rtl="1">
              <a:buNone/>
            </a:pPr>
            <a:r>
              <a:rPr lang="ar-SA" dirty="0"/>
              <a:t>(4) خصوصية التعرض للمجلة ( حيث تتيح قدراً من التركيز في القراء و الفهم ) .</a:t>
            </a:r>
            <a:endParaRPr lang="en-US" dirty="0"/>
          </a:p>
          <a:p>
            <a:pPr marL="0" indent="0" algn="r" rtl="1">
              <a:buNone/>
            </a:pPr>
            <a:r>
              <a:rPr lang="ar-SA" dirty="0"/>
              <a:t>(5) تزايد عدد المتعرضين للمجلة ( حيث يمكن تبادلها بين العديد من الأشخاص ) .</a:t>
            </a:r>
            <a:endParaRPr lang="en-US" dirty="0"/>
          </a:p>
          <a:p>
            <a:pPr marL="0" indent="0" algn="r" rtl="1">
              <a:buNone/>
            </a:pPr>
            <a:r>
              <a:rPr lang="ar-SA" dirty="0" smtClean="0"/>
              <a:t>(6) تجانس قراء المجلة ( يمكن أن يقرأها العديد من الأشخاص و بأعمار مختلفة </a:t>
            </a:r>
            <a:r>
              <a:rPr lang="ar-SA" b="1" dirty="0" smtClean="0"/>
              <a:t>.</a:t>
            </a:r>
            <a:endParaRPr lang="en-US" dirty="0" smtClean="0"/>
          </a:p>
          <a:p>
            <a:pPr marL="0" indent="0" algn="r" rtl="1">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pPr algn="ctr" rtl="1"/>
            <a:r>
              <a:rPr lang="ar-EG" sz="3600" dirty="0" smtClean="0">
                <a:solidFill>
                  <a:srgbClr val="FF0000"/>
                </a:solidFill>
                <a:cs typeface="+mn-cs"/>
              </a:rPr>
              <a:t>الاختلاف بين الجريدة والمجلة :</a:t>
            </a:r>
            <a:endParaRPr lang="en-US" sz="3600" dirty="0">
              <a:solidFill>
                <a:srgbClr val="FF0000"/>
              </a:solidFill>
              <a:cs typeface="+mn-cs"/>
            </a:endParaRPr>
          </a:p>
        </p:txBody>
      </p:sp>
      <p:sp>
        <p:nvSpPr>
          <p:cNvPr id="3" name="Content Placeholder 2"/>
          <p:cNvSpPr>
            <a:spLocks noGrp="1"/>
          </p:cNvSpPr>
          <p:nvPr>
            <p:ph sz="quarter" idx="1"/>
          </p:nvPr>
        </p:nvSpPr>
        <p:spPr>
          <a:xfrm>
            <a:off x="914400" y="1447800"/>
            <a:ext cx="8077200" cy="4572000"/>
          </a:xfrm>
        </p:spPr>
        <p:txBody>
          <a:bodyPr>
            <a:normAutofit fontScale="92500" lnSpcReduction="20000"/>
          </a:bodyPr>
          <a:lstStyle/>
          <a:p>
            <a:pPr marL="0" indent="0" algn="r" rtl="1">
              <a:buNone/>
            </a:pPr>
            <a:r>
              <a:rPr lang="ar-SA" b="1" dirty="0"/>
              <a:t>الاختلاف بين المجلة والجريدة </a:t>
            </a:r>
            <a:r>
              <a:rPr lang="ar-SA" b="1" dirty="0" smtClean="0"/>
              <a:t>:</a:t>
            </a:r>
            <a:endParaRPr lang="en-US" dirty="0"/>
          </a:p>
          <a:p>
            <a:pPr marL="0" indent="0" algn="r" rtl="1">
              <a:buNone/>
            </a:pPr>
            <a:r>
              <a:rPr lang="en-US" dirty="0" smtClean="0"/>
              <a:t/>
            </a:r>
            <a:br>
              <a:rPr lang="en-US" dirty="0" smtClean="0"/>
            </a:br>
            <a:r>
              <a:rPr lang="ar-SA" dirty="0" smtClean="0"/>
              <a:t>من الاختلافات بين الصحيفة و المجلة من حيث المضمون و الجمهور و الوظائف و التأثير</a:t>
            </a:r>
            <a:r>
              <a:rPr lang="en-US" dirty="0" smtClean="0"/>
              <a:t>: </a:t>
            </a:r>
            <a:br>
              <a:rPr lang="en-US" dirty="0" smtClean="0"/>
            </a:br>
            <a:r>
              <a:rPr lang="ar-EG" dirty="0" smtClean="0"/>
              <a:t>      </a:t>
            </a:r>
            <a:r>
              <a:rPr lang="ar-SA" dirty="0" smtClean="0"/>
              <a:t>أولا ً: المحتوى ( مقالات و قصص و تسلية ) .</a:t>
            </a:r>
            <a:endParaRPr lang="en-US" dirty="0" smtClean="0"/>
          </a:p>
          <a:p>
            <a:pPr marL="0" indent="0" algn="r" rtl="1">
              <a:buNone/>
            </a:pPr>
            <a:r>
              <a:rPr lang="ar-EG" dirty="0" smtClean="0"/>
              <a:t>      </a:t>
            </a:r>
            <a:r>
              <a:rPr lang="ar-SA" dirty="0" smtClean="0"/>
              <a:t> ثانيا ً: الكتابة (تلجأ المجلات كثيرا إلى متخصصين في المعرفة الإنسانية ) .</a:t>
            </a:r>
            <a:endParaRPr lang="en-US" dirty="0" smtClean="0"/>
          </a:p>
          <a:p>
            <a:pPr marL="0" indent="0" algn="r" rtl="1">
              <a:buNone/>
            </a:pPr>
            <a:r>
              <a:rPr lang="ar-EG" dirty="0" smtClean="0"/>
              <a:t>       </a:t>
            </a:r>
            <a:r>
              <a:rPr lang="ar-SA" dirty="0" smtClean="0"/>
              <a:t>ثالثاً </a:t>
            </a:r>
            <a:r>
              <a:rPr lang="ar-SA" dirty="0"/>
              <a:t>: المستوى اللغوي(تستعمل المجلة لغة رفيعة المستوى). </a:t>
            </a:r>
            <a:endParaRPr lang="ar-EG" dirty="0" smtClean="0"/>
          </a:p>
          <a:p>
            <a:pPr marL="0" indent="0" algn="r" rtl="1">
              <a:buNone/>
            </a:pPr>
            <a:r>
              <a:rPr lang="ar-EG" dirty="0"/>
              <a:t> </a:t>
            </a:r>
            <a:r>
              <a:rPr lang="ar-EG" dirty="0" smtClean="0"/>
              <a:t>     </a:t>
            </a:r>
            <a:r>
              <a:rPr lang="ar-SA" dirty="0" smtClean="0"/>
              <a:t>رابعاً </a:t>
            </a:r>
            <a:r>
              <a:rPr lang="ar-SA" dirty="0"/>
              <a:t>: المواضيع </a:t>
            </a:r>
            <a:r>
              <a:rPr lang="ar-EG" dirty="0" smtClean="0"/>
              <a:t>        </a:t>
            </a:r>
            <a:r>
              <a:rPr lang="ar-SA" dirty="0" smtClean="0"/>
              <a:t>(</a:t>
            </a:r>
            <a:r>
              <a:rPr lang="ar-SA" dirty="0"/>
              <a:t>تعالج المجلة المواضيع الإقليمية </a:t>
            </a:r>
            <a:r>
              <a:rPr lang="ar-SA" dirty="0" smtClean="0"/>
              <a:t>) .</a:t>
            </a:r>
            <a:endParaRPr lang="en-US" dirty="0" smtClean="0"/>
          </a:p>
          <a:p>
            <a:pPr marL="0" indent="0" algn="r" rtl="1">
              <a:buNone/>
            </a:pPr>
            <a:r>
              <a:rPr lang="ar-EG" dirty="0" smtClean="0"/>
              <a:t>      </a:t>
            </a:r>
            <a:r>
              <a:rPr lang="ar-SA" dirty="0" smtClean="0"/>
              <a:t>خامساً : الشكل (يتم طباعة المجلة بورق جودته عالية) .</a:t>
            </a:r>
            <a:endParaRPr lang="en-US" dirty="0" smtClean="0"/>
          </a:p>
          <a:p>
            <a:pPr marL="0" indent="0" algn="r" rtl="1">
              <a:buNone/>
            </a:pPr>
            <a:r>
              <a:rPr lang="ar-EG" dirty="0" smtClean="0"/>
              <a:t>     </a:t>
            </a:r>
            <a:r>
              <a:rPr lang="ar-SA" dirty="0" smtClean="0"/>
              <a:t>سادساً : دورية المجلة ( بحكم صدور الدورية تعالج المجلة القضايا و الأحداث </a:t>
            </a:r>
            <a:r>
              <a:rPr lang="ar-EG" dirty="0" smtClean="0"/>
              <a:t>   </a:t>
            </a:r>
            <a:r>
              <a:rPr lang="ar-SA" dirty="0" smtClean="0"/>
              <a:t>بدقة) </a:t>
            </a:r>
            <a:endParaRPr lang="en-US" dirty="0" smtClean="0"/>
          </a:p>
          <a:p>
            <a:pPr marL="0" indent="0" algn="r" rtl="1">
              <a:buNone/>
            </a:pPr>
            <a:r>
              <a:rPr lang="ar-EG" dirty="0" smtClean="0"/>
              <a:t>      </a:t>
            </a:r>
            <a:r>
              <a:rPr lang="ar-SA" dirty="0" smtClean="0"/>
              <a:t>سابعاً : المجلة أكثر تفاعلية مع جمهورها</a:t>
            </a:r>
            <a:r>
              <a:rPr lang="en-US" dirty="0" smtClean="0"/>
              <a:t> </a:t>
            </a:r>
            <a:r>
              <a:rPr lang="ar-SA" dirty="0" smtClean="0"/>
              <a:t>.</a:t>
            </a:r>
            <a:endParaRPr lang="en-US" dirty="0" smtClean="0"/>
          </a:p>
          <a:p>
            <a:pPr marL="0" indent="0" algn="r" rtl="1">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EG" sz="3200" dirty="0" smtClean="0">
                <a:solidFill>
                  <a:srgbClr val="7030A0"/>
                </a:solidFill>
                <a:cs typeface="+mn-cs"/>
              </a:rPr>
              <a:t>مفهوم المجلة </a:t>
            </a:r>
            <a:endParaRPr lang="en-US" sz="3200" dirty="0">
              <a:solidFill>
                <a:srgbClr val="7030A0"/>
              </a:solidFill>
              <a:cs typeface="+mn-cs"/>
            </a:endParaRPr>
          </a:p>
        </p:txBody>
      </p:sp>
      <p:sp>
        <p:nvSpPr>
          <p:cNvPr id="3" name="Content Placeholder 2"/>
          <p:cNvSpPr>
            <a:spLocks noGrp="1"/>
          </p:cNvSpPr>
          <p:nvPr>
            <p:ph sz="quarter" idx="1"/>
          </p:nvPr>
        </p:nvSpPr>
        <p:spPr/>
        <p:txBody>
          <a:bodyPr>
            <a:normAutofit fontScale="85000" lnSpcReduction="20000"/>
          </a:bodyPr>
          <a:lstStyle/>
          <a:p>
            <a:pPr algn="r" rtl="1"/>
            <a:r>
              <a:rPr lang="ar-SA" dirty="0"/>
              <a:t>المجلة</a:t>
            </a:r>
            <a:r>
              <a:rPr lang="en-US" dirty="0"/>
              <a:t> Magazine </a:t>
            </a:r>
            <a:br>
              <a:rPr lang="en-US" dirty="0"/>
            </a:br>
            <a:r>
              <a:rPr lang="ar-SA" dirty="0"/>
              <a:t>تعود كلمة مجلة إلى الكلمة الفرنسية</a:t>
            </a:r>
            <a:r>
              <a:rPr lang="en-US" dirty="0"/>
              <a:t> </a:t>
            </a:r>
            <a:r>
              <a:rPr lang="en-US" dirty="0" err="1"/>
              <a:t>Magazin</a:t>
            </a:r>
            <a:r>
              <a:rPr lang="en-US" dirty="0"/>
              <a:t> </a:t>
            </a:r>
            <a:r>
              <a:rPr lang="ar-SA" dirty="0"/>
              <a:t>المأخوذة عن كلمة "مخزن" العربية، وقد استعمل هذا المصطلح، تاريخياً لأول مرة، عام 1731، ليصف الصحيفة التي لها شكل الجريدة، متنوعة المحتوى؛ وذلك لأن الجريدة مخصصة، بشكل محدد، للأخبار والأخبار السريعة والمحلية، بينما تقدم المجلات قصصاً، ومقالات، ودراسات جادة، ومواد أخرى للتسلية</a:t>
            </a:r>
            <a:r>
              <a:rPr lang="en-US" dirty="0"/>
              <a:t>. </a:t>
            </a:r>
          </a:p>
          <a:p>
            <a:pPr algn="r" rtl="1"/>
            <a:r>
              <a:rPr lang="ar-EG" b="1" dirty="0"/>
              <a:t> </a:t>
            </a:r>
            <a:endParaRPr lang="en-US" dirty="0"/>
          </a:p>
          <a:p>
            <a:pPr algn="r" rtl="1"/>
            <a:r>
              <a:rPr lang="ar-SA" dirty="0"/>
              <a:t>أما المجلّة بالإنجليزيّة</a:t>
            </a:r>
            <a:r>
              <a:rPr lang="en-US" dirty="0"/>
              <a:t>:  (Magazine) </a:t>
            </a:r>
            <a:r>
              <a:rPr lang="ar-SA" dirty="0"/>
              <a:t>هي نوع من أنواع الكُتب صغيرة الحجم؛ من حيث عدد أوراقها، تتميّز بصفحاتها الكبيرة، ووجود غلاف ورقيّ، واحتوائها على مجموعة من الصُّور والمقالات، وتُنشر المجلّات أسبوعيّاً أو شهريّاً، وتُعرَّف المجلّة بأنّها منشور يصدر دوريّاً، ويتضمّن مقالاتٍ تتعلّق بموضوع ما، أو فئة معيّنة من القُرّاء، وتُعرَّف المجلة أيضاً بأنّها نوع من أنواع المنشورات التي تُنشَر فيها القصص، والمقالات، والقصائد، وغيرها من المؤلفات الأدبيّة الأخرى عادةً، كما تحتوي مجموعةً من الرّسومات، والصّور العامّة أو المُتخصّصة في أحد موضوعات المجلّة. </a:t>
            </a:r>
            <a:endParaRPr lang="en-US" dirty="0"/>
          </a:p>
          <a:p>
            <a:pPr algn="r" rtl="1">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pPr algn="ctr" rtl="1"/>
            <a:r>
              <a:rPr lang="ar-EG" dirty="0" smtClean="0">
                <a:solidFill>
                  <a:srgbClr val="FF0000"/>
                </a:solidFill>
              </a:rPr>
              <a:t>تابع مفهوم المجلة </a:t>
            </a:r>
            <a:endParaRPr lang="en-US" dirty="0">
              <a:solidFill>
                <a:srgbClr val="FF0000"/>
              </a:solidFill>
            </a:endParaRPr>
          </a:p>
        </p:txBody>
      </p:sp>
      <p:sp>
        <p:nvSpPr>
          <p:cNvPr id="3" name="Content Placeholder 2"/>
          <p:cNvSpPr>
            <a:spLocks noGrp="1"/>
          </p:cNvSpPr>
          <p:nvPr>
            <p:ph sz="quarter" idx="1"/>
          </p:nvPr>
        </p:nvSpPr>
        <p:spPr>
          <a:xfrm>
            <a:off x="914400" y="838200"/>
            <a:ext cx="7772400" cy="5334000"/>
          </a:xfrm>
        </p:spPr>
        <p:txBody>
          <a:bodyPr>
            <a:normAutofit fontScale="92500" lnSpcReduction="10000"/>
          </a:bodyPr>
          <a:lstStyle/>
          <a:p>
            <a:pPr algn="r" rtl="1">
              <a:buNone/>
            </a:pPr>
            <a:r>
              <a:rPr lang="ar-SA" dirty="0"/>
              <a:t>المجلة هي منشور يصدر بشكل دوري، وتحتوي على العديد من المقالات المختلفة. تقدم المجلات مجموعة متنوعة من المعلومات والآراء ووسائل التسلية، وقد تغطي الأحداث الجارية والأزياء وتناقش الشؤون الخارجية، أو تشرح كيفية إصلاح المعدات وإعداد الطعام. وتشمل الموضوعات المنشورة في المجلات، الأعمال التجارية، والثقافية، والأحداث الجارية، والهوايات، والطب، والسياسة، والدين، والعلوم، والرياضة بالإضافة إلى الأدب القصصي، والشعر، والتصوير وتختلف المجلات عن الجرائد من حيث الشكل والمضمون. فالمجلات مصممة للاحتفاظ بها مدة أطول من الجرائد. ولهذا تكون أصغر حجما وأفضل شكلا. ومن حيث المضمون فإن المجلات أقل اهتماما بالأحداث سريعة التغير. وتختلف المجلة عن الجريدة إلا أن كلاهما يدخل تحت تصنيف "الصحيفة" كما يطلق على من يعمل بالمجلة "صحفي</a:t>
            </a:r>
            <a:r>
              <a:rPr lang="en-US" dirty="0"/>
              <a:t>". </a:t>
            </a:r>
            <a:br>
              <a:rPr lang="en-US" dirty="0"/>
            </a:br>
            <a:r>
              <a:rPr lang="en-US" dirty="0"/>
              <a:t/>
            </a:r>
            <a:br>
              <a:rPr lang="en-US" dirty="0"/>
            </a:br>
            <a:r>
              <a:rPr lang="ar-SA" dirty="0"/>
              <a:t>ولعل أكثر التعريفات قبولا،ً هو تعريف فرانك لوثرموت للمجلة بأنها: "مطبوع مغلف، يصدر بشكل دوري، طويل أو قصير، ويحتوي على مادة مقروءة متنوعة</a:t>
            </a:r>
            <a:r>
              <a:rPr lang="en-US" dirty="0"/>
              <a:t>". </a:t>
            </a:r>
          </a:p>
          <a:p>
            <a:pPr algn="r" rtl="1">
              <a:buNone/>
            </a:pPr>
            <a:endParaRPr lang="ar-SA"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a:bodyPr>
          <a:lstStyle/>
          <a:p>
            <a:pPr algn="ctr"/>
            <a:r>
              <a:rPr lang="ar-EG" sz="2400" b="1" dirty="0" smtClean="0">
                <a:solidFill>
                  <a:srgbClr val="FF0000"/>
                </a:solidFill>
              </a:rPr>
              <a:t>المصطلحات التى تستخدم فى وصف المجلة</a:t>
            </a:r>
            <a:endParaRPr lang="en-US" sz="2400" b="1" dirty="0">
              <a:solidFill>
                <a:srgbClr val="FF0000"/>
              </a:solidFill>
            </a:endParaRPr>
          </a:p>
        </p:txBody>
      </p:sp>
      <p:sp>
        <p:nvSpPr>
          <p:cNvPr id="3" name="Content Placeholder 2"/>
          <p:cNvSpPr>
            <a:spLocks noGrp="1"/>
          </p:cNvSpPr>
          <p:nvPr>
            <p:ph sz="quarter" idx="1"/>
          </p:nvPr>
        </p:nvSpPr>
        <p:spPr>
          <a:xfrm>
            <a:off x="914400" y="990600"/>
            <a:ext cx="7772400" cy="5715000"/>
          </a:xfrm>
        </p:spPr>
        <p:txBody>
          <a:bodyPr>
            <a:normAutofit fontScale="92500" lnSpcReduction="10000"/>
          </a:bodyPr>
          <a:lstStyle/>
          <a:p>
            <a:pPr algn="r" rtl="1">
              <a:buNone/>
            </a:pPr>
            <a:r>
              <a:rPr lang="ar-SA" dirty="0"/>
              <a:t>وهناك عدة مصطلحات تستعمل جميعها، في وصف المجلة، وهي كما يلي</a:t>
            </a:r>
            <a:r>
              <a:rPr lang="en-US" dirty="0"/>
              <a:t>: </a:t>
            </a:r>
            <a:br>
              <a:rPr lang="en-US" dirty="0"/>
            </a:br>
            <a:r>
              <a:rPr lang="en-US" dirty="0"/>
              <a:t/>
            </a:r>
            <a:br>
              <a:rPr lang="en-US" dirty="0"/>
            </a:br>
            <a:r>
              <a:rPr lang="ar-EG" b="1" dirty="0"/>
              <a:t>1-  </a:t>
            </a:r>
            <a:r>
              <a:rPr lang="ar-SA" b="1" dirty="0"/>
              <a:t>المطبوع</a:t>
            </a:r>
            <a:r>
              <a:rPr lang="en-US" b="1" dirty="0"/>
              <a:t> Publication :</a:t>
            </a:r>
            <a:r>
              <a:rPr lang="ar-EG" b="1" dirty="0"/>
              <a:t>:</a:t>
            </a:r>
            <a:r>
              <a:rPr lang="en-US" dirty="0"/>
              <a:t/>
            </a:r>
            <a:br>
              <a:rPr lang="en-US" dirty="0"/>
            </a:br>
            <a:r>
              <a:rPr lang="en-US" dirty="0"/>
              <a:t/>
            </a:r>
            <a:br>
              <a:rPr lang="en-US" dirty="0"/>
            </a:br>
            <a:r>
              <a:rPr lang="ar-SA" dirty="0"/>
              <a:t>أية مجموعة من أوراق صادرة عن مطبعة تعد مطبوعاً، مثل: الجرائد، والكتيبات والكتب، والنشرات، والمطبوعات، والبطاقات، والجداول، والملصقات. وبعض هذه المواد المطبوعة تصدر، بشكل دوري منتظم</a:t>
            </a:r>
            <a:r>
              <a:rPr lang="en-US" dirty="0"/>
              <a:t>. </a:t>
            </a:r>
            <a:br>
              <a:rPr lang="en-US" dirty="0"/>
            </a:br>
            <a:r>
              <a:rPr lang="en-US" dirty="0"/>
              <a:t/>
            </a:r>
            <a:br>
              <a:rPr lang="en-US" dirty="0"/>
            </a:br>
            <a:r>
              <a:rPr lang="en-US" dirty="0"/>
              <a:t> </a:t>
            </a:r>
            <a:r>
              <a:rPr lang="ar-SA" b="1" dirty="0"/>
              <a:t>2- الدورية</a:t>
            </a:r>
            <a:r>
              <a:rPr lang="en-US" b="1" dirty="0"/>
              <a:t> Periodical: </a:t>
            </a:r>
            <a:r>
              <a:rPr lang="ar-EG" b="1" dirty="0"/>
              <a:t>:</a:t>
            </a:r>
            <a:r>
              <a:rPr lang="en-US" dirty="0"/>
              <a:t/>
            </a:r>
            <a:br>
              <a:rPr lang="en-US" dirty="0"/>
            </a:br>
            <a:r>
              <a:rPr lang="en-US" dirty="0"/>
              <a:t/>
            </a:r>
            <a:br>
              <a:rPr lang="en-US" dirty="0"/>
            </a:br>
            <a:r>
              <a:rPr lang="ar-SA" dirty="0"/>
              <a:t>وتعني أي مطبوع، يصدر بصفة دورية، وقد استعمل هذه المصطلح، في البداية، للإشارة إلى عمل يكتبه مؤلف واحد، على الرغم من طبعه، في أجزاء متكررة، على فترات، وقد اعتاد كبار الكتاب، في بريطانيا أن ينشروا رواياتهم، بهذا الشكل، فكثير من روايات تشارلز ديكنز نشرت دورية، مثل "ديفيد كوبر فيلد"، و"الأوقات الصعبة"، وهناك روايات أخرى ظهرت، في سلاسل شهرية</a:t>
            </a:r>
            <a:r>
              <a:rPr lang="en-US" dirty="0"/>
              <a:t>. </a:t>
            </a:r>
            <a:br>
              <a:rPr lang="en-US"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algn="ctr"/>
            <a:r>
              <a:rPr lang="ar-EG" dirty="0" smtClean="0">
                <a:solidFill>
                  <a:srgbClr val="C00000"/>
                </a:solidFill>
                <a:cs typeface="+mn-cs"/>
              </a:rPr>
              <a:t>تابع المصطلحات</a:t>
            </a:r>
            <a:endParaRPr lang="en-US" dirty="0">
              <a:solidFill>
                <a:srgbClr val="C00000"/>
              </a:solidFill>
              <a:cs typeface="+mn-cs"/>
            </a:endParaRPr>
          </a:p>
        </p:txBody>
      </p:sp>
      <p:sp>
        <p:nvSpPr>
          <p:cNvPr id="3" name="Content Placeholder 2"/>
          <p:cNvSpPr>
            <a:spLocks noGrp="1"/>
          </p:cNvSpPr>
          <p:nvPr>
            <p:ph sz="quarter" idx="1"/>
          </p:nvPr>
        </p:nvSpPr>
        <p:spPr>
          <a:xfrm>
            <a:off x="228600" y="1143000"/>
            <a:ext cx="8610600" cy="5257800"/>
          </a:xfrm>
        </p:spPr>
        <p:txBody>
          <a:bodyPr>
            <a:normAutofit fontScale="85000" lnSpcReduction="10000"/>
          </a:bodyPr>
          <a:lstStyle/>
          <a:p>
            <a:pPr algn="r" rtl="1">
              <a:buFont typeface="Arial" charset="0"/>
              <a:buChar char="•"/>
            </a:pPr>
            <a:r>
              <a:rPr lang="ar-SA" dirty="0"/>
              <a:t>وعلى الرغم من أن كل المجلات دوريات؛ لأنها تصدر بشكل دوري، فإن كل الدوريات ليست، بالضرورة، مجلات وروايات. كما استعمل مصطلح "دورية" ليشير إلى نمط، من مقالات الجرائد، يتميز عن مقالات المجلة العامة، ومع نهاية القرن التاسع عشر، استعمل ليعبر عن كل مطبوع، يصدر بانتظام، عدا الجرائد</a:t>
            </a:r>
            <a:r>
              <a:rPr lang="en-US" dirty="0"/>
              <a:t>. </a:t>
            </a:r>
            <a:br>
              <a:rPr lang="en-US" dirty="0"/>
            </a:br>
            <a:r>
              <a:rPr lang="en-US" dirty="0"/>
              <a:t/>
            </a:r>
            <a:br>
              <a:rPr lang="en-US" dirty="0"/>
            </a:br>
            <a:r>
              <a:rPr lang="ar-SA" dirty="0"/>
              <a:t>ويرى هاشم عبده هاشم أن مصطلح "دورية" يشمل الصحف والإصدارات، بمختلف أغراضها، وأشكالها وفترات ترددها، ويرى أن الدورية تنقسم إلى ثلاث فئات أساسية هي</a:t>
            </a:r>
            <a:r>
              <a:rPr lang="en-US" dirty="0"/>
              <a:t>: </a:t>
            </a:r>
            <a:br>
              <a:rPr lang="en-US" dirty="0"/>
            </a:br>
            <a:r>
              <a:rPr lang="en-US" dirty="0"/>
              <a:t/>
            </a:r>
            <a:br>
              <a:rPr lang="en-US" dirty="0"/>
            </a:br>
            <a:r>
              <a:rPr lang="ar-SA" dirty="0"/>
              <a:t>أولها: فئة الدوريات الصادرة عن الجامعات، ودوريات تتناول موضوعات عامة، ودوريات تصدرها جهات أخرى، ولكنها لا تخضع للمعايير العلمية، بحكم الوظائف التي تؤديها</a:t>
            </a:r>
            <a:r>
              <a:rPr lang="en-US" dirty="0"/>
              <a:t>. </a:t>
            </a:r>
            <a:br>
              <a:rPr lang="en-US" dirty="0"/>
            </a:br>
            <a:r>
              <a:rPr lang="en-US" dirty="0"/>
              <a:t/>
            </a:r>
            <a:br>
              <a:rPr lang="en-US" dirty="0"/>
            </a:br>
            <a:r>
              <a:rPr lang="ar-SA" dirty="0"/>
              <a:t>وثانيها: فئة دوريات العمل، التي تصدر، بنوعيها الخارجي والداخلي، عن الوزارات، والمصالح الحكومية، أو المؤسسات شبه الحكومية</a:t>
            </a:r>
            <a:r>
              <a:rPr lang="en-US" dirty="0"/>
              <a:t>. </a:t>
            </a:r>
            <a:br>
              <a:rPr lang="en-US" dirty="0"/>
            </a:br>
            <a:r>
              <a:rPr lang="en-US" dirty="0"/>
              <a:t/>
            </a:r>
            <a:br>
              <a:rPr lang="en-US" dirty="0"/>
            </a:br>
            <a:r>
              <a:rPr lang="ar-SA" dirty="0"/>
              <a:t>وثالثها: فئة الدوريات التجارية وهي دوريات المؤسسات الصحفية، ودوريات تصدرها هيئات ومؤسسات عامة، ويصدرها أفراد</a:t>
            </a:r>
            <a:r>
              <a:rPr lang="en-US" dirty="0"/>
              <a:t>.</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pPr algn="ctr" rtl="1"/>
            <a:r>
              <a:rPr lang="ar-EG" dirty="0" smtClean="0">
                <a:solidFill>
                  <a:srgbClr val="FF0000"/>
                </a:solidFill>
                <a:cs typeface="+mn-cs"/>
              </a:rPr>
              <a:t>تابع </a:t>
            </a:r>
            <a:r>
              <a:rPr lang="ar-EG" dirty="0" smtClean="0">
                <a:solidFill>
                  <a:srgbClr val="FF0000"/>
                </a:solidFill>
                <a:cs typeface="+mn-cs"/>
              </a:rPr>
              <a:t>المصطلحات</a:t>
            </a:r>
            <a:endParaRPr lang="en-US" dirty="0">
              <a:solidFill>
                <a:srgbClr val="FF0000"/>
              </a:solidFill>
              <a:cs typeface="+mn-cs"/>
            </a:endParaRPr>
          </a:p>
        </p:txBody>
      </p:sp>
      <p:sp>
        <p:nvSpPr>
          <p:cNvPr id="3" name="Content Placeholder 2"/>
          <p:cNvSpPr>
            <a:spLocks noGrp="1"/>
          </p:cNvSpPr>
          <p:nvPr>
            <p:ph sz="quarter" idx="1"/>
          </p:nvPr>
        </p:nvSpPr>
        <p:spPr>
          <a:xfrm>
            <a:off x="228600" y="762000"/>
            <a:ext cx="8686800" cy="5715000"/>
          </a:xfrm>
        </p:spPr>
        <p:txBody>
          <a:bodyPr>
            <a:normAutofit fontScale="92500" lnSpcReduction="10000"/>
          </a:bodyPr>
          <a:lstStyle/>
          <a:p>
            <a:pPr algn="r" rtl="1">
              <a:buNone/>
            </a:pPr>
            <a:r>
              <a:rPr lang="en-US" dirty="0"/>
              <a:t/>
            </a:r>
            <a:br>
              <a:rPr lang="en-US" dirty="0"/>
            </a:br>
            <a:r>
              <a:rPr lang="en-US" dirty="0"/>
              <a:t> </a:t>
            </a:r>
            <a:r>
              <a:rPr lang="ar-EG" b="1" dirty="0"/>
              <a:t>3-  </a:t>
            </a:r>
            <a:r>
              <a:rPr lang="ar-SA" b="1" dirty="0"/>
              <a:t>الجورنال</a:t>
            </a:r>
            <a:r>
              <a:rPr lang="en-US" b="1" dirty="0"/>
              <a:t> Journal: </a:t>
            </a:r>
            <a:r>
              <a:rPr lang="ar-EG" b="1" dirty="0"/>
              <a:t>:</a:t>
            </a:r>
            <a:r>
              <a:rPr lang="en-US" dirty="0"/>
              <a:t/>
            </a:r>
            <a:br>
              <a:rPr lang="en-US" dirty="0"/>
            </a:br>
            <a:r>
              <a:rPr lang="en-US" dirty="0"/>
              <a:t/>
            </a:r>
            <a:br>
              <a:rPr lang="en-US" dirty="0"/>
            </a:br>
            <a:r>
              <a:rPr lang="ar-SA" dirty="0"/>
              <a:t>كلمة</a:t>
            </a:r>
            <a:r>
              <a:rPr lang="en-US" dirty="0"/>
              <a:t> Journal </a:t>
            </a:r>
            <a:r>
              <a:rPr lang="ar-SA" dirty="0"/>
              <a:t>فرنسية تعني "كتاب يومي"، وتعني بالإنجليزية</a:t>
            </a:r>
            <a:r>
              <a:rPr lang="en-US" dirty="0"/>
              <a:t> Daily Book </a:t>
            </a:r>
            <a:r>
              <a:rPr lang="ar-SA" dirty="0"/>
              <a:t>ويعادلها كلمة</a:t>
            </a:r>
            <a:r>
              <a:rPr lang="en-US" dirty="0"/>
              <a:t> Diurnals </a:t>
            </a:r>
            <a:r>
              <a:rPr lang="ar-SA" dirty="0"/>
              <a:t>اللاتينية. وهي مشتقة من كلمة</a:t>
            </a:r>
            <a:r>
              <a:rPr lang="en-US" dirty="0"/>
              <a:t> Jour </a:t>
            </a:r>
            <a:r>
              <a:rPr lang="ar-SA" dirty="0"/>
              <a:t>الفرنسية (يوم) وكلمة</a:t>
            </a:r>
            <a:r>
              <a:rPr lang="en-US" dirty="0" err="1"/>
              <a:t>Durnali</a:t>
            </a:r>
            <a:r>
              <a:rPr lang="en-US" dirty="0"/>
              <a:t> (</a:t>
            </a:r>
            <a:r>
              <a:rPr lang="ar-SA" dirty="0"/>
              <a:t>يومي). وقد تطورت واستعملت في أوروبا، خاصة في إنجلترا وفرنسا في القرن الثامن عشر، للتعبير عن الجريدة اليومية. والآن تطلق كلمة</a:t>
            </a:r>
            <a:r>
              <a:rPr lang="en-US" dirty="0"/>
              <a:t> Journal </a:t>
            </a:r>
            <a:r>
              <a:rPr lang="ar-SA" dirty="0"/>
              <a:t>على ذلك النمط الجاد جداً، من المجلات، الذي تصدره جماعات الأطباء، والعلماء، والمهندسين، والكيميائيين، على سبيل المثال. والغريب أن هذا المصطلح، الذي كان، في الماضي، يعبر عن الجريدة اليومية، أصبح الآن يعبر عن معظم المجلات، التي يصدر الكثير منها، بشكل ربع شهري، أو نصف سنوي، أو سنوي</a:t>
            </a:r>
            <a:r>
              <a:rPr lang="en-US" dirty="0"/>
              <a:t>. </a:t>
            </a:r>
            <a:br>
              <a:rPr lang="en-US" dirty="0"/>
            </a:br>
            <a:r>
              <a:rPr lang="en-US" dirty="0"/>
              <a:t/>
            </a:r>
            <a:br>
              <a:rPr lang="en-US" dirty="0"/>
            </a:br>
            <a:r>
              <a:rPr lang="ar-SA" dirty="0"/>
              <a:t>وعلى الرغم من ذلك، فليس كل هذه المجلات</a:t>
            </a:r>
            <a:r>
              <a:rPr lang="en-US" dirty="0"/>
              <a:t> "Journals" </a:t>
            </a:r>
            <a:r>
              <a:rPr lang="ar-SA" dirty="0"/>
              <a:t>لها الطابع الجاد المتخصص، فهناك أنماط من مجلات ذات مضمون أخف مثل</a:t>
            </a:r>
            <a:r>
              <a:rPr lang="en-US" dirty="0"/>
              <a:t> Ladies Home Journal, Woman journal,. </a:t>
            </a:r>
            <a:r>
              <a:rPr lang="ar-SA" dirty="0"/>
              <a:t>وهناك نمط ثالث، يقع بين هذين النمطين، تصدره جماعات مهنية، أو منظمات مثل</a:t>
            </a:r>
            <a:r>
              <a:rPr lang="en-US" dirty="0"/>
              <a:t> British Legion Journal.</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pPr algn="ctr" rtl="1"/>
            <a:r>
              <a:rPr lang="ar-EG" dirty="0" smtClean="0">
                <a:solidFill>
                  <a:srgbClr val="FF0000"/>
                </a:solidFill>
                <a:cs typeface="+mn-cs"/>
              </a:rPr>
              <a:t>تابع المصطلحات</a:t>
            </a:r>
            <a:endParaRPr lang="en-US" dirty="0">
              <a:solidFill>
                <a:srgbClr val="FF0000"/>
              </a:solidFill>
              <a:cs typeface="+mn-cs"/>
            </a:endParaRPr>
          </a:p>
        </p:txBody>
      </p:sp>
      <p:sp>
        <p:nvSpPr>
          <p:cNvPr id="3" name="Content Placeholder 2"/>
          <p:cNvSpPr>
            <a:spLocks noGrp="1"/>
          </p:cNvSpPr>
          <p:nvPr>
            <p:ph sz="quarter" idx="1"/>
          </p:nvPr>
        </p:nvSpPr>
        <p:spPr>
          <a:xfrm>
            <a:off x="152400" y="990600"/>
            <a:ext cx="8763000" cy="5562600"/>
          </a:xfrm>
        </p:spPr>
        <p:txBody>
          <a:bodyPr>
            <a:normAutofit fontScale="85000" lnSpcReduction="10000"/>
          </a:bodyPr>
          <a:lstStyle/>
          <a:p>
            <a:pPr algn="r" rtl="1">
              <a:buNone/>
            </a:pPr>
            <a:r>
              <a:rPr lang="ar-EG" b="1" dirty="0"/>
              <a:t>4 -  </a:t>
            </a:r>
            <a:r>
              <a:rPr lang="ar-SA" b="1" dirty="0"/>
              <a:t>الاستعراض، أو المتابعة، أو المعاينة</a:t>
            </a:r>
            <a:r>
              <a:rPr lang="en-US" b="1" dirty="0"/>
              <a:t> Review:  </a:t>
            </a:r>
            <a:r>
              <a:rPr lang="ar-EG" b="1" dirty="0"/>
              <a:t>:</a:t>
            </a:r>
            <a:r>
              <a:rPr lang="en-US" dirty="0"/>
              <a:t/>
            </a:r>
            <a:br>
              <a:rPr lang="en-US" dirty="0"/>
            </a:br>
            <a:r>
              <a:rPr lang="en-US" dirty="0"/>
              <a:t/>
            </a:r>
            <a:br>
              <a:rPr lang="en-US" dirty="0"/>
            </a:br>
            <a:r>
              <a:rPr lang="ar-SA" dirty="0"/>
              <a:t>استعمل مصطلح</a:t>
            </a:r>
            <a:r>
              <a:rPr lang="en-US" dirty="0"/>
              <a:t> Review </a:t>
            </a:r>
            <a:r>
              <a:rPr lang="ar-SA" dirty="0"/>
              <a:t>لسنوات عديدة، ومازال يطلق، حتى الآن، على المجلة، التي تحتوي على مواد أدبية، ومقالات نقدية، وتعليق على الأحداث الجارية. ويستعمل هذا المصطلح، الآن، في مجال الصحافة ليشير إلى: الوصف النقدي لكتاب جديد، أو مسرحية، أو فيلم، أو تسجيل، أو برنامج إذاعي، أو تليفزيوني</a:t>
            </a:r>
            <a:r>
              <a:rPr lang="en-US" dirty="0"/>
              <a:t>. </a:t>
            </a:r>
            <a:br>
              <a:rPr lang="en-US" dirty="0"/>
            </a:br>
            <a:r>
              <a:rPr lang="en-US" dirty="0"/>
              <a:t/>
            </a:r>
            <a:br>
              <a:rPr lang="en-US" dirty="0"/>
            </a:br>
            <a:r>
              <a:rPr lang="ar-SA" dirty="0"/>
              <a:t>وبعض المجلات تسمى نفسها</a:t>
            </a:r>
            <a:r>
              <a:rPr lang="en-US" dirty="0"/>
              <a:t> Reviews </a:t>
            </a:r>
            <a:r>
              <a:rPr lang="ar-SA" dirty="0"/>
              <a:t>أو يشار إليها بأنها</a:t>
            </a:r>
            <a:r>
              <a:rPr lang="en-US" dirty="0"/>
              <a:t> Reviews </a:t>
            </a:r>
            <a:r>
              <a:rPr lang="ar-SA" dirty="0"/>
              <a:t>وهي، في غالبيتها، مجلات تتعامل مع أحداث إخبارية جارية، ووقائع حديثة، في عالم الغناء، والموسيقى، والكتب،أي أنها تعيد النظر</a:t>
            </a:r>
            <a:r>
              <a:rPr lang="en-US" dirty="0"/>
              <a:t> Review </a:t>
            </a:r>
            <a:r>
              <a:rPr lang="ar-SA" dirty="0"/>
              <a:t>فيما حدث أو تستعرضه، وخاصة ما سبق نشره في الجرائد</a:t>
            </a:r>
            <a:r>
              <a:rPr lang="en-US" dirty="0"/>
              <a:t>. </a:t>
            </a:r>
            <a:br>
              <a:rPr lang="en-US" dirty="0"/>
            </a:br>
            <a:r>
              <a:rPr lang="en-US" dirty="0"/>
              <a:t/>
            </a:r>
            <a:br>
              <a:rPr lang="en-US" dirty="0"/>
            </a:br>
            <a:r>
              <a:rPr lang="ar-EG" b="1" dirty="0"/>
              <a:t>5 -  </a:t>
            </a:r>
            <a:r>
              <a:rPr lang="ar-SA" b="1" dirty="0"/>
              <a:t>الكتاب</a:t>
            </a:r>
            <a:r>
              <a:rPr lang="en-US" b="1" dirty="0"/>
              <a:t> The Book : </a:t>
            </a:r>
            <a:r>
              <a:rPr lang="ar-EG" b="1" dirty="0"/>
              <a:t>:</a:t>
            </a:r>
            <a:r>
              <a:rPr lang="en-US" dirty="0"/>
              <a:t/>
            </a:r>
            <a:br>
              <a:rPr lang="en-US" dirty="0"/>
            </a:br>
            <a:r>
              <a:rPr lang="en-US" dirty="0"/>
              <a:t/>
            </a:r>
            <a:br>
              <a:rPr lang="en-US" dirty="0"/>
            </a:br>
            <a:r>
              <a:rPr lang="ar-SA" dirty="0"/>
              <a:t>كثيراً ما تسمى المجلات كتباً، خاصة في الولايات المتحدة الأمريكية ولعل سبب ذلك تشابهها مع الكتاب، في أنها لا تصدر بهدف معالجة وقائع وقتية. والكتاب، وفقاً لما أورده قاموس أكسفورد، هو مجموعة من الأوراق المطبوعة، مثبتة، وموضوعة في غلاف. ولعل وصف المجلات بهذا المصطلح ليس دقيقاً</a:t>
            </a:r>
            <a:r>
              <a:rPr lang="en-US" dirty="0"/>
              <a:t>. </a:t>
            </a:r>
            <a:br>
              <a:rPr lang="en-US"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pPr algn="ctr" rtl="1"/>
            <a:r>
              <a:rPr lang="ar-SA" dirty="0" smtClean="0">
                <a:solidFill>
                  <a:schemeClr val="bg1">
                    <a:lumMod val="50000"/>
                  </a:schemeClr>
                </a:solidFill>
                <a:cs typeface="+mn-cs"/>
              </a:rPr>
              <a:t>تابع</a:t>
            </a:r>
            <a:r>
              <a:rPr lang="ar-EG" dirty="0" smtClean="0">
                <a:solidFill>
                  <a:schemeClr val="bg1">
                    <a:lumMod val="50000"/>
                  </a:schemeClr>
                </a:solidFill>
                <a:cs typeface="+mn-cs"/>
              </a:rPr>
              <a:t> المصطلحات</a:t>
            </a:r>
            <a:endParaRPr lang="en-US" dirty="0">
              <a:cs typeface="+mn-cs"/>
            </a:endParaRPr>
          </a:p>
        </p:txBody>
      </p:sp>
      <p:sp>
        <p:nvSpPr>
          <p:cNvPr id="3" name="Content Placeholder 2"/>
          <p:cNvSpPr>
            <a:spLocks noGrp="1"/>
          </p:cNvSpPr>
          <p:nvPr>
            <p:ph sz="quarter" idx="1"/>
          </p:nvPr>
        </p:nvSpPr>
        <p:spPr>
          <a:xfrm>
            <a:off x="228600" y="838200"/>
            <a:ext cx="8686800" cy="5791200"/>
          </a:xfrm>
        </p:spPr>
        <p:txBody>
          <a:bodyPr>
            <a:normAutofit/>
          </a:bodyPr>
          <a:lstStyle/>
          <a:p>
            <a:pPr algn="r" rtl="1">
              <a:buNone/>
            </a:pPr>
            <a:r>
              <a:rPr lang="ar-EG" b="1" dirty="0"/>
              <a:t>6 -  </a:t>
            </a:r>
            <a:r>
              <a:rPr lang="ar-SA" b="1" dirty="0"/>
              <a:t>الجازيت</a:t>
            </a:r>
            <a:r>
              <a:rPr lang="ar-EG" b="1" dirty="0"/>
              <a:t>:</a:t>
            </a:r>
            <a:r>
              <a:rPr lang="en-US" b="1" dirty="0"/>
              <a:t> Gazette </a:t>
            </a:r>
            <a:r>
              <a:rPr lang="ar-EG" b="1" dirty="0"/>
              <a:t>:</a:t>
            </a:r>
            <a:r>
              <a:rPr lang="en-US" dirty="0"/>
              <a:t/>
            </a:r>
            <a:br>
              <a:rPr lang="en-US" dirty="0"/>
            </a:br>
            <a:r>
              <a:rPr lang="en-US" dirty="0"/>
              <a:t/>
            </a:r>
            <a:br>
              <a:rPr lang="en-US" dirty="0"/>
            </a:br>
            <a:r>
              <a:rPr lang="ar-SA" dirty="0"/>
              <a:t>كلمة تعود إلى</a:t>
            </a:r>
            <a:r>
              <a:rPr lang="en-US" dirty="0"/>
              <a:t> Gazette </a:t>
            </a:r>
            <a:r>
              <a:rPr lang="ar-SA" dirty="0"/>
              <a:t>الإيطالية، وهي اسم عملة (من البندقية بإيطاليا) كانت تدفع ثمناً لأول ورقة خبرية هناك، ثم أطلقت على الجرائد، ومازال هناك عدد، من الجرائد المحلية، الخاصة، والرسمية والمجلات، تستعمل هذا الاسم، وهي تتناول موضوعات تهم الناس، بشكل عام</a:t>
            </a:r>
            <a:r>
              <a:rPr lang="en-US" dirty="0"/>
              <a:t>. </a:t>
            </a:r>
            <a:br>
              <a:rPr lang="en-US" dirty="0"/>
            </a:br>
            <a:r>
              <a:rPr lang="en-US" dirty="0"/>
              <a:t/>
            </a:r>
            <a:br>
              <a:rPr lang="en-US" dirty="0"/>
            </a:br>
            <a:r>
              <a:rPr lang="ar-SA" b="1" dirty="0"/>
              <a:t>7 - الأداة</a:t>
            </a:r>
            <a:r>
              <a:rPr lang="en-US" b="1" dirty="0"/>
              <a:t> Organ:  </a:t>
            </a:r>
            <a:r>
              <a:rPr lang="ar-EG" b="1" dirty="0"/>
              <a:t>:</a:t>
            </a:r>
            <a:r>
              <a:rPr lang="en-US" dirty="0"/>
              <a:t/>
            </a:r>
            <a:br>
              <a:rPr lang="en-US" dirty="0"/>
            </a:br>
            <a:r>
              <a:rPr lang="en-US" dirty="0"/>
              <a:t/>
            </a:r>
            <a:br>
              <a:rPr lang="en-US" dirty="0"/>
            </a:br>
            <a:r>
              <a:rPr lang="ar-SA" dirty="0"/>
              <a:t>كلمة تستعمل لتصف مجلة حرب سياسي، نقابة مهنية، رابطة أو اتحاد أو أي منظمة، من هذا النوع، ومثل هذه المجلات توظف لنشر الأخبار الرسمية، لتلك المنظمات، التي تصدرها، أي أنها "أدوات" يستخدمها أصحابها، وهذا ما تعنيه الكلمة اللاتينية</a:t>
            </a:r>
            <a:r>
              <a:rPr lang="en-US" dirty="0"/>
              <a:t> </a:t>
            </a:r>
            <a:r>
              <a:rPr lang="en-US" dirty="0" err="1"/>
              <a:t>Organum</a:t>
            </a:r>
            <a:r>
              <a:rPr lang="en-US" dirty="0"/>
              <a:t>  </a:t>
            </a:r>
            <a:r>
              <a:rPr lang="ar-SA" dirty="0"/>
              <a:t>أي أداة</a:t>
            </a:r>
            <a:r>
              <a:rPr lang="en-US" dirty="0"/>
              <a:t>.</a:t>
            </a:r>
            <a:br>
              <a:rPr lang="en-US" dirty="0"/>
            </a:br>
            <a:endParaRPr lang="en-US" dirty="0"/>
          </a:p>
          <a:p>
            <a:pPr algn="r" rtl="1">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305800" cy="838200"/>
          </a:xfrm>
        </p:spPr>
        <p:txBody>
          <a:bodyPr>
            <a:normAutofit/>
          </a:bodyPr>
          <a:lstStyle/>
          <a:p>
            <a:pPr algn="ctr" rtl="1"/>
            <a:r>
              <a:rPr lang="ar-EG" dirty="0" smtClean="0">
                <a:solidFill>
                  <a:srgbClr val="C00000"/>
                </a:solidFill>
                <a:cs typeface="+mn-cs"/>
              </a:rPr>
              <a:t>نشأة المجلة </a:t>
            </a:r>
            <a:endParaRPr lang="en-US" dirty="0">
              <a:solidFill>
                <a:srgbClr val="C00000"/>
              </a:solidFill>
              <a:cs typeface="+mn-cs"/>
            </a:endParaRPr>
          </a:p>
        </p:txBody>
      </p:sp>
      <p:sp>
        <p:nvSpPr>
          <p:cNvPr id="4" name="Content Placeholder 3"/>
          <p:cNvSpPr>
            <a:spLocks noGrp="1"/>
          </p:cNvSpPr>
          <p:nvPr>
            <p:ph sz="quarter" idx="1"/>
          </p:nvPr>
        </p:nvSpPr>
        <p:spPr>
          <a:xfrm>
            <a:off x="228600" y="1219200"/>
            <a:ext cx="8686800" cy="5334000"/>
          </a:xfrm>
        </p:spPr>
        <p:txBody>
          <a:bodyPr>
            <a:normAutofit fontScale="92500"/>
          </a:bodyPr>
          <a:lstStyle/>
          <a:p>
            <a:pPr marL="0" indent="0" algn="r">
              <a:buNone/>
            </a:pPr>
            <a:r>
              <a:rPr lang="ar-SA" dirty="0" smtClean="0"/>
              <a:t>في يناير </a:t>
            </a:r>
            <a:r>
              <a:rPr lang="ar-SA" dirty="0"/>
              <a:t>1731 صدرت أول مجلة عرفها العالم في لندن اسمها "الجنتلمان" وكان صاحبها "إدوارد كيف" أول من استخدم كلمة  "ماجازين "ومعناها الأصلي مستودع الأفكار والمعلومات" والطريف أنها مشتقة من الكلمة العربية "مخازن " .</a:t>
            </a:r>
            <a:r>
              <a:rPr lang="en-US" dirty="0"/>
              <a:t/>
            </a:r>
            <a:br>
              <a:rPr lang="en-US" dirty="0"/>
            </a:br>
            <a:r>
              <a:rPr lang="en-US" dirty="0"/>
              <a:t/>
            </a:r>
            <a:br>
              <a:rPr lang="en-US" dirty="0"/>
            </a:br>
            <a:r>
              <a:rPr lang="ar-SA" dirty="0"/>
              <a:t>تمتعت "الجنتلمان" بتنوع موضوعاتها بداية من أسعار السلع في السوق إلي قصائد الشعر وكانت توزع وتقرأ في كل بلاد العالم التي تتحدث الإنجليزية واستمرت في الصدور حتي سنة 1907 أي استمرت لمدة 136سنة متصلة .</a:t>
            </a:r>
            <a:endParaRPr lang="en-US" dirty="0"/>
          </a:p>
          <a:p>
            <a:pPr marL="0" indent="0" algn="r">
              <a:buNone/>
            </a:pPr>
            <a:r>
              <a:rPr lang="en-US" dirty="0"/>
              <a:t/>
            </a:r>
            <a:br>
              <a:rPr lang="en-US" dirty="0"/>
            </a:br>
            <a:r>
              <a:rPr lang="ar-SA" dirty="0"/>
              <a:t>أما أقدم مجلة في العالم لا زالت تصدر حتي اليوم فهي مجلة " "زا سكوتس ماجازين " الأسكتلندية وقد بدأت في الظهور سنة 1739 ، ولكنها توقفت علي فترات متقطعة .</a:t>
            </a:r>
            <a:r>
              <a:rPr lang="en-US" dirty="0"/>
              <a:t/>
            </a:r>
            <a:br>
              <a:rPr lang="en-US" dirty="0"/>
            </a:br>
            <a:r>
              <a:rPr lang="en-US" dirty="0"/>
              <a:t/>
            </a:r>
            <a:br>
              <a:rPr lang="en-US" dirty="0"/>
            </a:br>
            <a:r>
              <a:rPr lang="ar-SA" dirty="0"/>
              <a:t>أما عن أهم وأشهر المجلات العالمية مجلة " ناشيونال  جيو جرافيك" الشهرية التي تنشر موضوعات متنوعة عن شعوب العالم وعن الرحلات والحيوانات والطيور والبيئة ،وتصدر طبعات خاصة للأطفال والشباب وهي تصدر منذ سنة 1888</a:t>
            </a:r>
            <a:endParaRPr lang="ar-E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441</TotalTime>
  <Words>635</Words>
  <Application>Microsoft Office PowerPoint</Application>
  <PresentationFormat>On-screen Show (4:3)</PresentationFormat>
  <Paragraphs>81</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محاضرات فى تحرير المجلة </vt:lpstr>
      <vt:lpstr>مفهوم المجلة </vt:lpstr>
      <vt:lpstr>تابع مفهوم المجلة </vt:lpstr>
      <vt:lpstr>المصطلحات التى تستخدم فى وصف المجلة</vt:lpstr>
      <vt:lpstr>تابع المصطلحات</vt:lpstr>
      <vt:lpstr>تابع المصطلحات</vt:lpstr>
      <vt:lpstr>تابع المصطلحات</vt:lpstr>
      <vt:lpstr>تابع المصطلحات</vt:lpstr>
      <vt:lpstr>نشأة المجلة </vt:lpstr>
      <vt:lpstr>تابع نشأة المجلة </vt:lpstr>
      <vt:lpstr>تابع المجلة فى العالم العربى </vt:lpstr>
      <vt:lpstr>العوامل التى أدت إلى ظهور المجلة </vt:lpstr>
      <vt:lpstr>تصنييف المجلات </vt:lpstr>
      <vt:lpstr>أنواع المجلات </vt:lpstr>
      <vt:lpstr>تابع أنواع المجلات :</vt:lpstr>
      <vt:lpstr>وظائف وخصائص المجلة </vt:lpstr>
      <vt:lpstr>سمات المجلة </vt:lpstr>
      <vt:lpstr>الاختلاف بين الجريدة والمجلة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حدود علم النفس الإعلامي وتطور دراساته</dc:title>
  <dc:creator>Radeah</dc:creator>
  <cp:lastModifiedBy>pc</cp:lastModifiedBy>
  <cp:revision>62</cp:revision>
  <dcterms:created xsi:type="dcterms:W3CDTF">2013-10-08T15:51:59Z</dcterms:created>
  <dcterms:modified xsi:type="dcterms:W3CDTF">2020-03-20T14:42:21Z</dcterms:modified>
</cp:coreProperties>
</file>